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0" r:id="rId3"/>
    <p:sldId id="261" r:id="rId4"/>
    <p:sldId id="263" r:id="rId5"/>
    <p:sldId id="262" r:id="rId6"/>
    <p:sldId id="264" r:id="rId7"/>
    <p:sldId id="265" r:id="rId8"/>
    <p:sldId id="266" r:id="rId9"/>
    <p:sldId id="270" r:id="rId10"/>
    <p:sldId id="268" r:id="rId11"/>
    <p:sldId id="272" r:id="rId12"/>
    <p:sldId id="273" r:id="rId13"/>
    <p:sldId id="274" r:id="rId14"/>
    <p:sldId id="257" r:id="rId15"/>
    <p:sldId id="259"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83"/>
  </p:normalViewPr>
  <p:slideViewPr>
    <p:cSldViewPr snapToGrid="0" snapToObjects="1">
      <p:cViewPr varScale="1">
        <p:scale>
          <a:sx n="91" d="100"/>
          <a:sy n="91"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20732-8709-4841-AB68-5CE8A696B2B9}" type="datetimeFigureOut">
              <a:rPr lang="it-IT" smtClean="0"/>
              <a:t>06/11/21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93302-9E94-4105-BB6C-3BAB7633071E}" type="slidenum">
              <a:rPr lang="it-IT" smtClean="0"/>
              <a:t>‹N›</a:t>
            </a:fld>
            <a:endParaRPr lang="it-IT"/>
          </a:p>
        </p:txBody>
      </p:sp>
    </p:spTree>
    <p:extLst>
      <p:ext uri="{BB962C8B-B14F-4D97-AF65-F5344CB8AC3E}">
        <p14:creationId xmlns:p14="http://schemas.microsoft.com/office/powerpoint/2010/main" val="1548983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8D485D-8010-6D4B-B5FA-9598A17DE18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05E3D48-0D58-7946-8295-6C564788D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AAB64C7-AC3B-5B4A-BFE7-2725EF395BC4}"/>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5" name="Segnaposto piè di pagina 4">
            <a:extLst>
              <a:ext uri="{FF2B5EF4-FFF2-40B4-BE49-F238E27FC236}">
                <a16:creationId xmlns:a16="http://schemas.microsoft.com/office/drawing/2014/main" id="{D5A0C35D-D60E-FB44-B5A1-B32F3DED91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EC6235E-3D2B-A14E-81C0-0497859F9B15}"/>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64560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77CE43-E341-CE45-B170-7274ED2C9C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29A9298-6983-264B-838B-59B80B2DEAA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053232A-49B5-FA45-A7D2-0B1D25953895}"/>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5" name="Segnaposto piè di pagina 4">
            <a:extLst>
              <a:ext uri="{FF2B5EF4-FFF2-40B4-BE49-F238E27FC236}">
                <a16:creationId xmlns:a16="http://schemas.microsoft.com/office/drawing/2014/main" id="{9DE808AE-48FB-C94E-BAE9-BE8B10FA24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51D5D6-8305-7643-927A-A868DE8D4EA8}"/>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154954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C7C0AB6-3349-0149-B8CD-5E66D985390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E37D362-D0E4-3047-9FFE-7E3DE5366C4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6E58F8E-0C41-7347-A5A1-636544328899}"/>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5" name="Segnaposto piè di pagina 4">
            <a:extLst>
              <a:ext uri="{FF2B5EF4-FFF2-40B4-BE49-F238E27FC236}">
                <a16:creationId xmlns:a16="http://schemas.microsoft.com/office/drawing/2014/main" id="{EF89FE45-CC7B-B346-80CD-D9043A9837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E700F65-77B4-474D-84E8-7B335EB0C32A}"/>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296613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EDBDC8-0EE0-4348-941E-CFBD9B3400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0EEB84-1CC4-204B-9563-92C70565881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E9D1CD-ACD5-054E-8519-A621FF5914E6}"/>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5" name="Segnaposto piè di pagina 4">
            <a:extLst>
              <a:ext uri="{FF2B5EF4-FFF2-40B4-BE49-F238E27FC236}">
                <a16:creationId xmlns:a16="http://schemas.microsoft.com/office/drawing/2014/main" id="{64E08294-2127-A14D-831E-74CA98B025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C62CE3E-FF00-AF44-8247-BFEE6C5E0CBC}"/>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2717539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3CCA57-58C1-7840-90F5-B973390D0C5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FFF498E-4B8F-954A-B839-3EE5D9265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F0BD2B-4184-534C-9221-81FA1E7AD749}"/>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5" name="Segnaposto piè di pagina 4">
            <a:extLst>
              <a:ext uri="{FF2B5EF4-FFF2-40B4-BE49-F238E27FC236}">
                <a16:creationId xmlns:a16="http://schemas.microsoft.com/office/drawing/2014/main" id="{32B30DB8-19A9-7B4B-8F4B-BC22202F63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BD44082-12AC-F342-8EC1-F6A15A46D120}"/>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186454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C8158E-1ADB-654C-B070-B4C5B17739E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49EB277-7ED2-EF40-9582-D234F7F0B67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D63ADC1-AC8D-CD4A-8B6E-BD08F7C930F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A94015E-5A33-ED46-B9FA-77C914C9D3C7}"/>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6" name="Segnaposto piè di pagina 5">
            <a:extLst>
              <a:ext uri="{FF2B5EF4-FFF2-40B4-BE49-F238E27FC236}">
                <a16:creationId xmlns:a16="http://schemas.microsoft.com/office/drawing/2014/main" id="{6ADA2687-E1B4-8242-A98C-C9581EA4B7B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6DE4FF9-3931-274F-9C0E-B895680A6AB0}"/>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58814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FB8FF1-BADB-574C-BCD9-C654F3F9C44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5401A2-393A-C64B-A860-95971D9E4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3E5D191-09A8-8B49-BF1A-19B3E035F54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D6C5160-587E-E44B-B703-7D263FD62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67D37D2-44A9-774D-A66A-81D9C83B32A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B9CB808-B4E0-644C-A22E-09B1507A0A8B}"/>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8" name="Segnaposto piè di pagina 7">
            <a:extLst>
              <a:ext uri="{FF2B5EF4-FFF2-40B4-BE49-F238E27FC236}">
                <a16:creationId xmlns:a16="http://schemas.microsoft.com/office/drawing/2014/main" id="{914A0D92-2FC6-8B48-B9C0-2C08FCDFDDE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47C5EB8-A7ED-8C43-9CC9-3B452A7DFC5E}"/>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210703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50BE54-1C0C-1545-A58F-42050099CC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6E636D1-6F1F-C340-B4CE-DE6EA8319787}"/>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4" name="Segnaposto piè di pagina 3">
            <a:extLst>
              <a:ext uri="{FF2B5EF4-FFF2-40B4-BE49-F238E27FC236}">
                <a16:creationId xmlns:a16="http://schemas.microsoft.com/office/drawing/2014/main" id="{310159C5-043B-F541-A342-F20767BAF13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812D197-0D49-C440-B866-A7B3C4102A09}"/>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407085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D309BFA-1C23-3C47-874B-E34B0EE55537}"/>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3" name="Segnaposto piè di pagina 2">
            <a:extLst>
              <a:ext uri="{FF2B5EF4-FFF2-40B4-BE49-F238E27FC236}">
                <a16:creationId xmlns:a16="http://schemas.microsoft.com/office/drawing/2014/main" id="{A15825BD-C653-AB4A-BC5D-F23074E8510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695DE7-2087-2F4C-ADEC-F27D0EE05CCF}"/>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227674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B6E4E-99EB-924B-A493-96D4269BE36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BC0E5F-0FFA-5145-9659-5772327FD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4C0504B-365E-0E45-B724-4EE5050EB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A0482C8-CCBD-CB4B-BC3B-1CCD6E47D4E8}"/>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6" name="Segnaposto piè di pagina 5">
            <a:extLst>
              <a:ext uri="{FF2B5EF4-FFF2-40B4-BE49-F238E27FC236}">
                <a16:creationId xmlns:a16="http://schemas.microsoft.com/office/drawing/2014/main" id="{CF5B69E6-561A-A145-9902-442E65911FE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205115-D8E2-F947-A7DB-45E2AA44F532}"/>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237448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E87A5C-4E00-3742-AFF6-137F16AE4CD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F095AFB-7EEC-D84E-A85A-12AC0DA644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479B556-434E-8844-8076-33E472236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4BB79A7-65E2-F64D-BCEE-4C1E3142C66A}"/>
              </a:ext>
            </a:extLst>
          </p:cNvPr>
          <p:cNvSpPr>
            <a:spLocks noGrp="1"/>
          </p:cNvSpPr>
          <p:nvPr>
            <p:ph type="dt" sz="half" idx="10"/>
          </p:nvPr>
        </p:nvSpPr>
        <p:spPr/>
        <p:txBody>
          <a:bodyPr/>
          <a:lstStyle/>
          <a:p>
            <a:fld id="{3F42AE88-3BED-CE46-8076-240FD59BCC1A}" type="datetimeFigureOut">
              <a:rPr lang="it-IT" smtClean="0"/>
              <a:t>06/11/21</a:t>
            </a:fld>
            <a:endParaRPr lang="it-IT"/>
          </a:p>
        </p:txBody>
      </p:sp>
      <p:sp>
        <p:nvSpPr>
          <p:cNvPr id="6" name="Segnaposto piè di pagina 5">
            <a:extLst>
              <a:ext uri="{FF2B5EF4-FFF2-40B4-BE49-F238E27FC236}">
                <a16:creationId xmlns:a16="http://schemas.microsoft.com/office/drawing/2014/main" id="{17A6047A-554F-0747-B188-B2FCDCF04E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F6513E-D7B3-394B-983F-629B67B3D3C4}"/>
              </a:ext>
            </a:extLst>
          </p:cNvPr>
          <p:cNvSpPr>
            <a:spLocks noGrp="1"/>
          </p:cNvSpPr>
          <p:nvPr>
            <p:ph type="sldNum" sz="quarter" idx="12"/>
          </p:nvPr>
        </p:nvSpPr>
        <p:spPr/>
        <p:txBody>
          <a:bodyPr/>
          <a:lstStyle/>
          <a:p>
            <a:fld id="{F2994448-F42B-F445-8B3D-0E73EAB82C86}" type="slidenum">
              <a:rPr lang="it-IT" smtClean="0"/>
              <a:t>‹N›</a:t>
            </a:fld>
            <a:endParaRPr lang="it-IT"/>
          </a:p>
        </p:txBody>
      </p:sp>
    </p:spTree>
    <p:extLst>
      <p:ext uri="{BB962C8B-B14F-4D97-AF65-F5344CB8AC3E}">
        <p14:creationId xmlns:p14="http://schemas.microsoft.com/office/powerpoint/2010/main" val="200789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379A185-80DB-424C-BDA3-B7ECD6153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802166D-5B1C-3F4B-8F20-56756FA0F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CE2D70B-BE8E-0743-B8E8-365EFC270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AE88-3BED-CE46-8076-240FD59BCC1A}" type="datetimeFigureOut">
              <a:rPr lang="it-IT" smtClean="0"/>
              <a:t>06/11/21</a:t>
            </a:fld>
            <a:endParaRPr lang="it-IT"/>
          </a:p>
        </p:txBody>
      </p:sp>
      <p:sp>
        <p:nvSpPr>
          <p:cNvPr id="5" name="Segnaposto piè di pagina 4">
            <a:extLst>
              <a:ext uri="{FF2B5EF4-FFF2-40B4-BE49-F238E27FC236}">
                <a16:creationId xmlns:a16="http://schemas.microsoft.com/office/drawing/2014/main" id="{F6CE6587-E2FC-614B-A54C-34AC9ACB3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C4E9011-EA54-F243-92A6-AA3CCB557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94448-F42B-F445-8B3D-0E73EAB82C86}" type="slidenum">
              <a:rPr lang="it-IT" smtClean="0"/>
              <a:t>‹N›</a:t>
            </a:fld>
            <a:endParaRPr lang="it-IT"/>
          </a:p>
        </p:txBody>
      </p:sp>
    </p:spTree>
    <p:extLst>
      <p:ext uri="{BB962C8B-B14F-4D97-AF65-F5344CB8AC3E}">
        <p14:creationId xmlns:p14="http://schemas.microsoft.com/office/powerpoint/2010/main" val="365640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hyperlink" Target="http://dx.doi.org/10.1016/j.uclim.2021.100954"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D2A6FA5-F3FC-024F-AC02-8B9373411407}"/>
              </a:ext>
            </a:extLst>
          </p:cNvPr>
          <p:cNvSpPr>
            <a:spLocks noGrp="1"/>
          </p:cNvSpPr>
          <p:nvPr>
            <p:ph type="ctrTitle"/>
          </p:nvPr>
        </p:nvSpPr>
        <p:spPr>
          <a:xfrm>
            <a:off x="4038600" y="1939159"/>
            <a:ext cx="7644627" cy="2751086"/>
          </a:xfrm>
        </p:spPr>
        <p:txBody>
          <a:bodyPr>
            <a:normAutofit fontScale="90000"/>
          </a:bodyPr>
          <a:lstStyle/>
          <a:p>
            <a:r>
              <a:rPr lang="it-IT" sz="2400" b="1" dirty="0"/>
              <a:t>Use of </a:t>
            </a:r>
            <a:r>
              <a:rPr lang="it-IT" sz="2400" b="1" dirty="0" err="1"/>
              <a:t>sun-photometry</a:t>
            </a:r>
            <a:r>
              <a:rPr lang="it-IT" sz="2400" b="1" dirty="0"/>
              <a:t> to investigate the COVID-19 </a:t>
            </a:r>
            <a:r>
              <a:rPr lang="it-IT" sz="2400" b="1" dirty="0" err="1"/>
              <a:t>lockdown</a:t>
            </a:r>
            <a:r>
              <a:rPr lang="it-IT" sz="2400" b="1" dirty="0"/>
              <a:t> </a:t>
            </a:r>
            <a:r>
              <a:rPr lang="it-IT" sz="2400" b="1" dirty="0" err="1"/>
              <a:t>effects</a:t>
            </a:r>
            <a:r>
              <a:rPr lang="it-IT" sz="2400" b="1" dirty="0"/>
              <a:t> on the </a:t>
            </a:r>
            <a:r>
              <a:rPr lang="it-IT" sz="2400" b="1" dirty="0" err="1"/>
              <a:t>atmospheric</a:t>
            </a:r>
            <a:r>
              <a:rPr lang="it-IT" sz="2400" b="1" dirty="0"/>
              <a:t> </a:t>
            </a:r>
            <a:r>
              <a:rPr lang="it-IT" sz="2400" b="1" dirty="0" err="1"/>
              <a:t>composition</a:t>
            </a:r>
            <a:r>
              <a:rPr lang="it-IT" sz="2400" b="1" dirty="0"/>
              <a:t> </a:t>
            </a:r>
            <a:br>
              <a:rPr lang="it-IT" sz="2400" b="1" dirty="0"/>
            </a:br>
            <a:r>
              <a:rPr lang="it-IT" sz="2400" b="1" dirty="0"/>
              <a:t>in </a:t>
            </a:r>
            <a:r>
              <a:rPr lang="it-IT" sz="2400" b="1" dirty="0" err="1"/>
              <a:t>various</a:t>
            </a:r>
            <a:r>
              <a:rPr lang="it-IT" sz="2400" b="1" dirty="0"/>
              <a:t> </a:t>
            </a:r>
            <a:r>
              <a:rPr lang="it-IT" sz="2400" b="1" dirty="0" err="1"/>
              <a:t>Italian</a:t>
            </a:r>
            <a:r>
              <a:rPr lang="it-IT" sz="2400" b="1" dirty="0"/>
              <a:t> </a:t>
            </a:r>
            <a:r>
              <a:rPr lang="it-IT" sz="2400" b="1" dirty="0" err="1"/>
              <a:t>urban</a:t>
            </a:r>
            <a:r>
              <a:rPr lang="it-IT" sz="2400" b="1" dirty="0"/>
              <a:t> </a:t>
            </a:r>
            <a:r>
              <a:rPr lang="it-IT" sz="2400" b="1" dirty="0" err="1"/>
              <a:t>sites</a:t>
            </a:r>
            <a:br>
              <a:rPr lang="it-IT" sz="2000" b="1" dirty="0"/>
            </a:br>
            <a:br>
              <a:rPr lang="it-IT" sz="2000" b="1" dirty="0"/>
            </a:br>
            <a:br>
              <a:rPr lang="it-IT" sz="2000" dirty="0"/>
            </a:br>
            <a:r>
              <a:rPr lang="it-IT" sz="2000" dirty="0"/>
              <a:t>Monica Campanelli, A.M. Iannarelli, G. </a:t>
            </a:r>
            <a:r>
              <a:rPr lang="it-IT" sz="2000" dirty="0" err="1"/>
              <a:t>Mevi</a:t>
            </a:r>
            <a:r>
              <a:rPr lang="it-IT" sz="2000" dirty="0"/>
              <a:t>, S. Casadio, H. </a:t>
            </a:r>
            <a:r>
              <a:rPr lang="it-IT" sz="2000" dirty="0" err="1"/>
              <a:t>Diémoz</a:t>
            </a:r>
            <a:r>
              <a:rPr lang="it-IT" sz="2000" dirty="0"/>
              <a:t>, S. </a:t>
            </a:r>
            <a:r>
              <a:rPr lang="it-IT" sz="2000" dirty="0" err="1"/>
              <a:t>Finardi</a:t>
            </a:r>
            <a:r>
              <a:rPr lang="it-IT" sz="2000" dirty="0"/>
              <a:t>,</a:t>
            </a:r>
            <a:br>
              <a:rPr lang="it-IT" sz="2000" dirty="0"/>
            </a:br>
            <a:r>
              <a:rPr lang="it-IT" sz="2000" dirty="0"/>
              <a:t>A. </a:t>
            </a:r>
            <a:r>
              <a:rPr lang="it-IT" sz="2000" dirty="0" err="1"/>
              <a:t>Dinoi</a:t>
            </a:r>
            <a:r>
              <a:rPr lang="it-IT" sz="2000" dirty="0"/>
              <a:t>, E. Castelli, A. di </a:t>
            </a:r>
            <a:r>
              <a:rPr lang="it-IT" sz="2000" dirty="0" err="1"/>
              <a:t>Sarra</a:t>
            </a:r>
            <a:r>
              <a:rPr lang="it-IT" sz="2000" dirty="0"/>
              <a:t>, A. Di Bernardino, G. </a:t>
            </a:r>
            <a:r>
              <a:rPr lang="it-IT" sz="2000" dirty="0" err="1"/>
              <a:t>Casasanta</a:t>
            </a:r>
            <a:r>
              <a:rPr lang="it-IT" sz="2000" dirty="0"/>
              <a:t>, C. Bassani, A.M.</a:t>
            </a:r>
            <a:br>
              <a:rPr lang="it-IT" sz="2000" dirty="0"/>
            </a:br>
            <a:r>
              <a:rPr lang="it-IT" sz="2000" dirty="0" err="1"/>
              <a:t>Siani</a:t>
            </a:r>
            <a:r>
              <a:rPr lang="it-IT" sz="2000" dirty="0"/>
              <a:t>, M. </a:t>
            </a:r>
            <a:r>
              <a:rPr lang="it-IT" sz="2000" dirty="0" err="1"/>
              <a:t>Cacciani</a:t>
            </a:r>
            <a:r>
              <a:rPr lang="it-IT" sz="2000" dirty="0"/>
              <a:t>, </a:t>
            </a:r>
            <a:r>
              <a:rPr lang="it-IT" sz="2000" dirty="0" err="1"/>
              <a:t>F</a:t>
            </a:r>
            <a:r>
              <a:rPr lang="it-IT" sz="2000" dirty="0"/>
              <a:t>. Barnaba, L. Di Liberto, and S. Argentini</a:t>
            </a:r>
          </a:p>
        </p:txBody>
      </p:sp>
    </p:spTree>
    <p:extLst>
      <p:ext uri="{BB962C8B-B14F-4D97-AF65-F5344CB8AC3E}">
        <p14:creationId xmlns:p14="http://schemas.microsoft.com/office/powerpoint/2010/main" val="427835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099268A8-2948-4BCE-A4F2-F3136CEB5E0B}"/>
              </a:ext>
            </a:extLst>
          </p:cNvPr>
          <p:cNvGrpSpPr/>
          <p:nvPr/>
        </p:nvGrpSpPr>
        <p:grpSpPr>
          <a:xfrm>
            <a:off x="0" y="142472"/>
            <a:ext cx="9257147" cy="6560780"/>
            <a:chOff x="705000" y="164873"/>
            <a:chExt cx="8496000" cy="6264535"/>
          </a:xfrm>
        </p:grpSpPr>
        <p:pic>
          <p:nvPicPr>
            <p:cNvPr id="6" name="Picture 6" descr="Chart, histogram&#10;&#10;Description automatically generated">
              <a:extLst>
                <a:ext uri="{FF2B5EF4-FFF2-40B4-BE49-F238E27FC236}">
                  <a16:creationId xmlns:a16="http://schemas.microsoft.com/office/drawing/2014/main" id="{87E149A2-A21A-4B46-B0B9-486773C207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51000"/>
                      </a14:imgEffect>
                    </a14:imgLayer>
                  </a14:imgProps>
                </a:ext>
                <a:ext uri="{28A0092B-C50C-407E-A947-70E740481C1C}">
                  <a14:useLocalDpi xmlns:a14="http://schemas.microsoft.com/office/drawing/2010/main" val="0"/>
                </a:ext>
              </a:extLst>
            </a:blip>
            <a:stretch>
              <a:fillRect/>
            </a:stretch>
          </p:blipFill>
          <p:spPr>
            <a:xfrm>
              <a:off x="705000" y="3048000"/>
              <a:ext cx="8496000" cy="3381408"/>
            </a:xfrm>
            <a:prstGeom prst="rect">
              <a:avLst/>
            </a:prstGeom>
          </p:spPr>
        </p:pic>
        <p:sp>
          <p:nvSpPr>
            <p:cNvPr id="7" name="Rectangle 7">
              <a:extLst>
                <a:ext uri="{FF2B5EF4-FFF2-40B4-BE49-F238E27FC236}">
                  <a16:creationId xmlns:a16="http://schemas.microsoft.com/office/drawing/2014/main" id="{4ADCE21E-1663-4E57-87D1-EC89A9A7931E}"/>
                </a:ext>
              </a:extLst>
            </p:cNvPr>
            <p:cNvSpPr/>
            <p:nvPr/>
          </p:nvSpPr>
          <p:spPr>
            <a:xfrm>
              <a:off x="1402081" y="2873825"/>
              <a:ext cx="7245531" cy="330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Chart&#10;&#10;Description automatically generated">
              <a:extLst>
                <a:ext uri="{FF2B5EF4-FFF2-40B4-BE49-F238E27FC236}">
                  <a16:creationId xmlns:a16="http://schemas.microsoft.com/office/drawing/2014/main" id="{4EA7B6EB-BEC0-48B4-9510-9CDEB4EE9A0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2000"/>
                      </a14:imgEffect>
                    </a14:imgLayer>
                  </a14:imgProps>
                </a:ext>
                <a:ext uri="{28A0092B-C50C-407E-A947-70E740481C1C}">
                  <a14:useLocalDpi xmlns:a14="http://schemas.microsoft.com/office/drawing/2010/main" val="0"/>
                </a:ext>
              </a:extLst>
            </a:blip>
            <a:srcRect b="11645"/>
            <a:stretch/>
          </p:blipFill>
          <p:spPr>
            <a:xfrm>
              <a:off x="705000" y="164873"/>
              <a:ext cx="8496000" cy="2987630"/>
            </a:xfrm>
            <a:prstGeom prst="rect">
              <a:avLst/>
            </a:prstGeom>
          </p:spPr>
        </p:pic>
      </p:grpSp>
      <p:sp>
        <p:nvSpPr>
          <p:cNvPr id="9" name="Rettangolo 8"/>
          <p:cNvSpPr/>
          <p:nvPr/>
        </p:nvSpPr>
        <p:spPr>
          <a:xfrm flipH="1">
            <a:off x="9386061" y="2214909"/>
            <a:ext cx="2396676" cy="1754326"/>
          </a:xfrm>
          <a:prstGeom prst="rect">
            <a:avLst/>
          </a:prstGeom>
        </p:spPr>
        <p:txBody>
          <a:bodyPr wrap="square">
            <a:spAutoFit/>
          </a:bodyPr>
          <a:lstStyle/>
          <a:p>
            <a:r>
              <a:rPr lang="en-US" i="1" dirty="0">
                <a:solidFill>
                  <a:srgbClr val="000000"/>
                </a:solidFill>
                <a:latin typeface="Charis SIL"/>
              </a:rPr>
              <a:t>AOD, </a:t>
            </a:r>
            <a:r>
              <a:rPr lang="en-US" i="1" dirty="0" err="1">
                <a:solidFill>
                  <a:srgbClr val="000000"/>
                </a:solidFill>
                <a:latin typeface="Charis SIL"/>
              </a:rPr>
              <a:t>Ang</a:t>
            </a:r>
            <a:r>
              <a:rPr lang="en-US" dirty="0">
                <a:solidFill>
                  <a:srgbClr val="000000"/>
                </a:solidFill>
                <a:latin typeface="Charis SIL"/>
              </a:rPr>
              <a:t>, </a:t>
            </a:r>
            <a:r>
              <a:rPr lang="en-US" i="1" dirty="0">
                <a:solidFill>
                  <a:srgbClr val="000000"/>
                </a:solidFill>
                <a:latin typeface="Charis SIL"/>
              </a:rPr>
              <a:t>PM10</a:t>
            </a:r>
            <a:r>
              <a:rPr lang="en-US" dirty="0">
                <a:solidFill>
                  <a:srgbClr val="000000"/>
                </a:solidFill>
                <a:latin typeface="Charis SIL"/>
              </a:rPr>
              <a:t>, </a:t>
            </a:r>
            <a:r>
              <a:rPr lang="en-US" i="1" dirty="0">
                <a:solidFill>
                  <a:srgbClr val="000000"/>
                </a:solidFill>
                <a:latin typeface="Charis SIL"/>
              </a:rPr>
              <a:t>PM2.5 </a:t>
            </a:r>
            <a:r>
              <a:rPr lang="en-US" dirty="0">
                <a:solidFill>
                  <a:srgbClr val="000000"/>
                </a:solidFill>
                <a:latin typeface="Charis SIL"/>
              </a:rPr>
              <a:t>time series for </a:t>
            </a:r>
            <a:r>
              <a:rPr lang="en-US" b="1" dirty="0">
                <a:solidFill>
                  <a:schemeClr val="accent6"/>
                </a:solidFill>
                <a:latin typeface="Charis SIL"/>
              </a:rPr>
              <a:t>two northern sites. </a:t>
            </a:r>
            <a:r>
              <a:rPr lang="en-US" dirty="0" err="1">
                <a:solidFill>
                  <a:srgbClr val="000000"/>
                </a:solidFill>
                <a:latin typeface="Charis SIL"/>
              </a:rPr>
              <a:t>Coloured</a:t>
            </a:r>
            <a:r>
              <a:rPr lang="en-US" dirty="0">
                <a:solidFill>
                  <a:srgbClr val="000000"/>
                </a:solidFill>
                <a:latin typeface="Charis SIL"/>
              </a:rPr>
              <a:t> areas refer to the identified specific events. </a:t>
            </a:r>
            <a:endParaRPr lang="it-IT" dirty="0"/>
          </a:p>
        </p:txBody>
      </p:sp>
      <p:sp>
        <p:nvSpPr>
          <p:cNvPr id="10" name="CasellaDiTesto 9">
            <a:extLst>
              <a:ext uri="{FF2B5EF4-FFF2-40B4-BE49-F238E27FC236}">
                <a16:creationId xmlns:a16="http://schemas.microsoft.com/office/drawing/2014/main" id="{7FDA247D-43C2-3648-AAA5-3997A43B8FB7}"/>
              </a:ext>
            </a:extLst>
          </p:cNvPr>
          <p:cNvSpPr txBox="1"/>
          <p:nvPr/>
        </p:nvSpPr>
        <p:spPr>
          <a:xfrm>
            <a:off x="8510954" y="82181"/>
            <a:ext cx="3681046" cy="646331"/>
          </a:xfrm>
          <a:prstGeom prst="rect">
            <a:avLst/>
          </a:prstGeom>
          <a:noFill/>
        </p:spPr>
        <p:txBody>
          <a:bodyPr wrap="square">
            <a:spAutoFit/>
          </a:bodyPr>
          <a:lstStyle/>
          <a:p>
            <a:pPr algn="r"/>
            <a:r>
              <a:rPr lang="en-US" sz="1200" b="1" dirty="0">
                <a:latin typeface="Charis SIL"/>
              </a:rPr>
              <a:t>phase 1 (DPCM-1) [Feb.24 - March 8 only for Milan]; </a:t>
            </a:r>
          </a:p>
          <a:p>
            <a:pPr algn="r"/>
            <a:r>
              <a:rPr lang="en-US" sz="1200" b="1" dirty="0">
                <a:latin typeface="Charis SIL"/>
              </a:rPr>
              <a:t>phase 2 (DPCM-2), [March 9 - March 21]; </a:t>
            </a:r>
          </a:p>
          <a:p>
            <a:pPr algn="r"/>
            <a:r>
              <a:rPr lang="en-US" sz="1200" b="1" dirty="0">
                <a:latin typeface="Charis SIL"/>
              </a:rPr>
              <a:t>phase 3 (DPCM-3), [March 22 - May 4]. </a:t>
            </a:r>
          </a:p>
        </p:txBody>
      </p:sp>
    </p:spTree>
    <p:extLst>
      <p:ext uri="{BB962C8B-B14F-4D97-AF65-F5344CB8AC3E}">
        <p14:creationId xmlns:p14="http://schemas.microsoft.com/office/powerpoint/2010/main" val="1656910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8AE023B4-3B45-47F8-AFEB-2412CDF95A7B}"/>
              </a:ext>
            </a:extLst>
          </p:cNvPr>
          <p:cNvGrpSpPr/>
          <p:nvPr/>
        </p:nvGrpSpPr>
        <p:grpSpPr>
          <a:xfrm>
            <a:off x="704999" y="96253"/>
            <a:ext cx="8763853" cy="6498353"/>
            <a:chOff x="705000" y="300718"/>
            <a:chExt cx="8496000" cy="6293888"/>
          </a:xfrm>
        </p:grpSpPr>
        <p:pic>
          <p:nvPicPr>
            <p:cNvPr id="3" name="Picture 4" descr="Chart, diagram, histogram&#10;&#10;Description automatically generated">
              <a:extLst>
                <a:ext uri="{FF2B5EF4-FFF2-40B4-BE49-F238E27FC236}">
                  <a16:creationId xmlns:a16="http://schemas.microsoft.com/office/drawing/2014/main" id="{9D8655AB-4656-47AE-9DAD-9951FCF6F9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705000" y="3196206"/>
              <a:ext cx="8496000" cy="3398400"/>
            </a:xfrm>
            <a:prstGeom prst="rect">
              <a:avLst/>
            </a:prstGeom>
          </p:spPr>
        </p:pic>
        <p:sp>
          <p:nvSpPr>
            <p:cNvPr id="4" name="Rectangle 6">
              <a:extLst>
                <a:ext uri="{FF2B5EF4-FFF2-40B4-BE49-F238E27FC236}">
                  <a16:creationId xmlns:a16="http://schemas.microsoft.com/office/drawing/2014/main" id="{A7944388-942D-4339-8D01-6CEDEFD9F4C8}"/>
                </a:ext>
              </a:extLst>
            </p:cNvPr>
            <p:cNvSpPr/>
            <p:nvPr/>
          </p:nvSpPr>
          <p:spPr>
            <a:xfrm>
              <a:off x="1400261" y="3121754"/>
              <a:ext cx="7189365" cy="232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3">
              <a:extLst>
                <a:ext uri="{FF2B5EF4-FFF2-40B4-BE49-F238E27FC236}">
                  <a16:creationId xmlns:a16="http://schemas.microsoft.com/office/drawing/2014/main" id="{6F341848-54A9-4654-96DD-7AA6E14D171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rcRect b="11106"/>
            <a:stretch/>
          </p:blipFill>
          <p:spPr>
            <a:xfrm>
              <a:off x="705000" y="300718"/>
              <a:ext cx="8496000" cy="3020982"/>
            </a:xfrm>
            <a:prstGeom prst="rect">
              <a:avLst/>
            </a:prstGeom>
          </p:spPr>
        </p:pic>
      </p:grpSp>
      <p:sp>
        <p:nvSpPr>
          <p:cNvPr id="6" name="Rettangolo 5"/>
          <p:cNvSpPr/>
          <p:nvPr/>
        </p:nvSpPr>
        <p:spPr>
          <a:xfrm>
            <a:off x="9468852" y="2503333"/>
            <a:ext cx="2723148" cy="2031325"/>
          </a:xfrm>
          <a:prstGeom prst="rect">
            <a:avLst/>
          </a:prstGeom>
        </p:spPr>
        <p:txBody>
          <a:bodyPr wrap="square">
            <a:spAutoFit/>
          </a:bodyPr>
          <a:lstStyle/>
          <a:p>
            <a:r>
              <a:rPr lang="en-US" i="1" dirty="0">
                <a:solidFill>
                  <a:srgbClr val="000000"/>
                </a:solidFill>
                <a:latin typeface="Charis SIL"/>
              </a:rPr>
              <a:t>AOD, </a:t>
            </a:r>
            <a:r>
              <a:rPr lang="en-US" i="1" dirty="0" err="1">
                <a:solidFill>
                  <a:srgbClr val="000000"/>
                </a:solidFill>
                <a:latin typeface="Charis SIL"/>
              </a:rPr>
              <a:t>Ang</a:t>
            </a:r>
            <a:r>
              <a:rPr lang="en-US" dirty="0">
                <a:solidFill>
                  <a:srgbClr val="000000"/>
                </a:solidFill>
                <a:latin typeface="Charis SIL"/>
              </a:rPr>
              <a:t>, </a:t>
            </a:r>
            <a:r>
              <a:rPr lang="en-US" i="1" dirty="0">
                <a:solidFill>
                  <a:srgbClr val="000000"/>
                </a:solidFill>
                <a:latin typeface="Charis SIL"/>
              </a:rPr>
              <a:t>PM10 </a:t>
            </a:r>
            <a:r>
              <a:rPr lang="en-US" dirty="0">
                <a:solidFill>
                  <a:srgbClr val="000000"/>
                </a:solidFill>
                <a:latin typeface="Charis SIL"/>
              </a:rPr>
              <a:t>and </a:t>
            </a:r>
            <a:r>
              <a:rPr lang="en-US" i="1" dirty="0">
                <a:solidFill>
                  <a:srgbClr val="000000"/>
                </a:solidFill>
                <a:latin typeface="Charis SIL"/>
              </a:rPr>
              <a:t>PM2.5 </a:t>
            </a:r>
            <a:r>
              <a:rPr lang="en-US" dirty="0">
                <a:solidFill>
                  <a:srgbClr val="000000"/>
                </a:solidFill>
                <a:latin typeface="Charis SIL"/>
              </a:rPr>
              <a:t>time series for the </a:t>
            </a:r>
            <a:r>
              <a:rPr lang="en-US" b="1" dirty="0">
                <a:solidFill>
                  <a:schemeClr val="accent6"/>
                </a:solidFill>
                <a:latin typeface="Charis SIL"/>
              </a:rPr>
              <a:t>two central and southern sites</a:t>
            </a:r>
            <a:r>
              <a:rPr lang="en-US" dirty="0">
                <a:solidFill>
                  <a:srgbClr val="000000"/>
                </a:solidFill>
                <a:latin typeface="Charis SIL"/>
              </a:rPr>
              <a:t>. </a:t>
            </a:r>
            <a:r>
              <a:rPr lang="en-US" dirty="0" err="1">
                <a:solidFill>
                  <a:srgbClr val="000000"/>
                </a:solidFill>
                <a:latin typeface="Charis SIL"/>
              </a:rPr>
              <a:t>Coloured</a:t>
            </a:r>
            <a:r>
              <a:rPr lang="en-US" dirty="0">
                <a:solidFill>
                  <a:srgbClr val="000000"/>
                </a:solidFill>
                <a:latin typeface="Charis SIL"/>
              </a:rPr>
              <a:t> areas refer to the identified specific events </a:t>
            </a:r>
            <a:endParaRPr lang="it-IT" dirty="0"/>
          </a:p>
        </p:txBody>
      </p:sp>
    </p:spTree>
    <p:extLst>
      <p:ext uri="{BB962C8B-B14F-4D97-AF65-F5344CB8AC3E}">
        <p14:creationId xmlns:p14="http://schemas.microsoft.com/office/powerpoint/2010/main" val="304129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ttangolo 3"/>
          <p:cNvSpPr/>
          <p:nvPr/>
        </p:nvSpPr>
        <p:spPr>
          <a:xfrm>
            <a:off x="236280" y="229488"/>
            <a:ext cx="5677239" cy="2769989"/>
          </a:xfrm>
          <a:prstGeom prst="rect">
            <a:avLst/>
          </a:prstGeom>
        </p:spPr>
        <p:txBody>
          <a:bodyPr wrap="square">
            <a:spAutoFit/>
          </a:bodyPr>
          <a:lstStyle/>
          <a:p>
            <a:pPr algn="ctr"/>
            <a:r>
              <a:rPr lang="en-US" sz="2400" b="1" dirty="0">
                <a:solidFill>
                  <a:srgbClr val="000000"/>
                </a:solidFill>
                <a:latin typeface="Charis SIL"/>
              </a:rPr>
              <a:t>Fires </a:t>
            </a:r>
          </a:p>
          <a:p>
            <a:pPr algn="ctr"/>
            <a:endParaRPr lang="en-US" sz="2400" b="1" dirty="0">
              <a:solidFill>
                <a:srgbClr val="000000"/>
              </a:solidFill>
              <a:latin typeface="Charis SIL"/>
            </a:endParaRPr>
          </a:p>
          <a:p>
            <a:r>
              <a:rPr lang="en-US" dirty="0">
                <a:solidFill>
                  <a:srgbClr val="000000"/>
                </a:solidFill>
                <a:latin typeface="Charis SIL"/>
              </a:rPr>
              <a:t>Developed in Eastern Europe in March and April, markedly affecting air quality and atmospheric composition in the investigated area. </a:t>
            </a:r>
          </a:p>
          <a:p>
            <a:endParaRPr lang="en-US" dirty="0">
              <a:solidFill>
                <a:srgbClr val="000000"/>
              </a:solidFill>
              <a:latin typeface="Charis SIL"/>
            </a:endParaRPr>
          </a:p>
          <a:p>
            <a:r>
              <a:rPr lang="en-US" dirty="0">
                <a:solidFill>
                  <a:srgbClr val="000000"/>
                </a:solidFill>
                <a:latin typeface="Charis SIL"/>
              </a:rPr>
              <a:t>Fire plumes crossing the Adriatic Sea towards central and southern Italy were clearly detected in MODIS images of 8</a:t>
            </a:r>
            <a:r>
              <a:rPr lang="en-US" dirty="0">
                <a:solidFill>
                  <a:srgbClr val="000000"/>
                </a:solidFill>
                <a:latin typeface="STIX"/>
              </a:rPr>
              <a:t>–</a:t>
            </a:r>
            <a:r>
              <a:rPr lang="en-US" dirty="0">
                <a:solidFill>
                  <a:srgbClr val="000000"/>
                </a:solidFill>
                <a:latin typeface="Charis SIL"/>
              </a:rPr>
              <a:t>10 April 2020. </a:t>
            </a:r>
            <a:endParaRPr lang="it-IT" dirty="0"/>
          </a:p>
        </p:txBody>
      </p:sp>
      <p:pic>
        <p:nvPicPr>
          <p:cNvPr id="5" name="Immagine 4"/>
          <p:cNvPicPr>
            <a:picLocks noChangeAspect="1"/>
          </p:cNvPicPr>
          <p:nvPr/>
        </p:nvPicPr>
        <p:blipFill>
          <a:blip r:embed="rId2"/>
          <a:stretch>
            <a:fillRect/>
          </a:stretch>
        </p:blipFill>
        <p:spPr>
          <a:xfrm>
            <a:off x="774032" y="3270587"/>
            <a:ext cx="5109410" cy="3183289"/>
          </a:xfrm>
          <a:prstGeom prst="rect">
            <a:avLst/>
          </a:prstGeom>
        </p:spPr>
      </p:pic>
      <p:pic>
        <p:nvPicPr>
          <p:cNvPr id="6" name="Immagine 5"/>
          <p:cNvPicPr>
            <a:picLocks noChangeAspect="1"/>
          </p:cNvPicPr>
          <p:nvPr/>
        </p:nvPicPr>
        <p:blipFill>
          <a:blip r:embed="rId3"/>
          <a:stretch>
            <a:fillRect/>
          </a:stretch>
        </p:blipFill>
        <p:spPr>
          <a:xfrm>
            <a:off x="6497394" y="26840"/>
            <a:ext cx="4920574" cy="6831160"/>
          </a:xfrm>
          <a:prstGeom prst="rect">
            <a:avLst/>
          </a:prstGeom>
        </p:spPr>
      </p:pic>
    </p:spTree>
    <p:extLst>
      <p:ext uri="{BB962C8B-B14F-4D97-AF65-F5344CB8AC3E}">
        <p14:creationId xmlns:p14="http://schemas.microsoft.com/office/powerpoint/2010/main" val="337919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155581" y="148828"/>
            <a:ext cx="5722087" cy="1292662"/>
          </a:xfrm>
          <a:prstGeom prst="rect">
            <a:avLst/>
          </a:prstGeom>
        </p:spPr>
        <p:txBody>
          <a:bodyPr wrap="square">
            <a:spAutoFit/>
          </a:bodyPr>
          <a:lstStyle/>
          <a:p>
            <a:pPr algn="ctr"/>
            <a:r>
              <a:rPr lang="en-US" b="1" i="1" dirty="0">
                <a:solidFill>
                  <a:srgbClr val="000000"/>
                </a:solidFill>
                <a:latin typeface="Charis SIL"/>
              </a:rPr>
              <a:t>Dust from the Caspian area </a:t>
            </a:r>
          </a:p>
          <a:p>
            <a:pPr algn="ctr"/>
            <a:endParaRPr lang="en-US" b="1" i="1" dirty="0">
              <a:solidFill>
                <a:srgbClr val="000000"/>
              </a:solidFill>
              <a:latin typeface="Charis SIL"/>
            </a:endParaRPr>
          </a:p>
          <a:p>
            <a:pPr algn="just"/>
            <a:r>
              <a:rPr lang="en-US" sz="1400" dirty="0">
                <a:solidFill>
                  <a:srgbClr val="000000"/>
                </a:solidFill>
                <a:latin typeface="Charis SIL"/>
              </a:rPr>
              <a:t>As reported by EUMETSAT (</a:t>
            </a:r>
            <a:r>
              <a:rPr lang="en-US" sz="1400" dirty="0">
                <a:solidFill>
                  <a:srgbClr val="2196D1"/>
                </a:solidFill>
                <a:latin typeface="Charis SIL"/>
              </a:rPr>
              <a:t>https://www.eumetsat.int/aralkum-desert-dust-pollutes-air-south-east-europe</a:t>
            </a:r>
            <a:r>
              <a:rPr lang="en-US" sz="1400" dirty="0">
                <a:solidFill>
                  <a:srgbClr val="000000"/>
                </a:solidFill>
                <a:latin typeface="Charis SIL"/>
              </a:rPr>
              <a:t>), a phenomenon of dust large-scale transport from Eastern Europe occurred at the end of March 2020 </a:t>
            </a:r>
            <a:endParaRPr lang="it-IT" sz="1400" dirty="0"/>
          </a:p>
        </p:txBody>
      </p:sp>
      <p:pic>
        <p:nvPicPr>
          <p:cNvPr id="3" name="Immagine 2"/>
          <p:cNvPicPr>
            <a:picLocks noChangeAspect="1"/>
          </p:cNvPicPr>
          <p:nvPr/>
        </p:nvPicPr>
        <p:blipFill>
          <a:blip r:embed="rId2"/>
          <a:stretch>
            <a:fillRect/>
          </a:stretch>
        </p:blipFill>
        <p:spPr>
          <a:xfrm>
            <a:off x="5920467" y="96253"/>
            <a:ext cx="5598243" cy="3049285"/>
          </a:xfrm>
          <a:prstGeom prst="rect">
            <a:avLst/>
          </a:prstGeom>
        </p:spPr>
      </p:pic>
      <p:sp>
        <p:nvSpPr>
          <p:cNvPr id="4" name="Rettangolo 3"/>
          <p:cNvSpPr/>
          <p:nvPr/>
        </p:nvSpPr>
        <p:spPr>
          <a:xfrm>
            <a:off x="28412" y="1784521"/>
            <a:ext cx="5849256" cy="954107"/>
          </a:xfrm>
          <a:prstGeom prst="rect">
            <a:avLst/>
          </a:prstGeom>
        </p:spPr>
        <p:txBody>
          <a:bodyPr wrap="square">
            <a:spAutoFit/>
          </a:bodyPr>
          <a:lstStyle/>
          <a:p>
            <a:r>
              <a:rPr lang="en-US" sz="1400" dirty="0">
                <a:solidFill>
                  <a:srgbClr val="000000"/>
                </a:solidFill>
                <a:latin typeface="Charis SIL"/>
              </a:rPr>
              <a:t>This event was favored by a depression area located over the Mediterranean Sea. Sensors on several satellites (e.g., SENTINEL 3, </a:t>
            </a:r>
            <a:r>
              <a:rPr lang="en-US" sz="1400" dirty="0" err="1">
                <a:solidFill>
                  <a:srgbClr val="000000"/>
                </a:solidFill>
                <a:latin typeface="Charis SIL"/>
              </a:rPr>
              <a:t>Meteosat</a:t>
            </a:r>
            <a:r>
              <a:rPr lang="en-US" sz="1400" dirty="0">
                <a:solidFill>
                  <a:srgbClr val="000000"/>
                </a:solidFill>
                <a:latin typeface="Charis SIL"/>
              </a:rPr>
              <a:t> 8, Terra and Aqua) showed the formation of a </a:t>
            </a:r>
            <a:r>
              <a:rPr lang="en-US" sz="1400" dirty="0">
                <a:solidFill>
                  <a:srgbClr val="000000"/>
                </a:solidFill>
                <a:latin typeface="STIX"/>
              </a:rPr>
              <a:t>“</a:t>
            </a:r>
            <a:r>
              <a:rPr lang="en-US" sz="1400" dirty="0">
                <a:solidFill>
                  <a:srgbClr val="000000"/>
                </a:solidFill>
                <a:latin typeface="Charis SIL"/>
              </a:rPr>
              <a:t>dust-storm</a:t>
            </a:r>
            <a:r>
              <a:rPr lang="en-US" sz="1400" dirty="0">
                <a:solidFill>
                  <a:srgbClr val="000000"/>
                </a:solidFill>
                <a:latin typeface="STIX"/>
              </a:rPr>
              <a:t>” </a:t>
            </a:r>
            <a:r>
              <a:rPr lang="en-US" sz="1400" dirty="0">
                <a:solidFill>
                  <a:srgbClr val="000000"/>
                </a:solidFill>
                <a:latin typeface="Charis SIL"/>
              </a:rPr>
              <a:t>in the Lake Aral area (eastern Europe, the Caspian Sea area), currently completely dried up. </a:t>
            </a:r>
            <a:endParaRPr lang="it-IT" sz="1400" dirty="0"/>
          </a:p>
        </p:txBody>
      </p:sp>
      <p:sp>
        <p:nvSpPr>
          <p:cNvPr id="5" name="Rettangolo 4"/>
          <p:cNvSpPr/>
          <p:nvPr/>
        </p:nvSpPr>
        <p:spPr>
          <a:xfrm>
            <a:off x="280565" y="5318398"/>
            <a:ext cx="10543596" cy="584775"/>
          </a:xfrm>
          <a:prstGeom prst="rect">
            <a:avLst/>
          </a:prstGeom>
        </p:spPr>
        <p:txBody>
          <a:bodyPr wrap="square">
            <a:spAutoFit/>
          </a:bodyPr>
          <a:lstStyle/>
          <a:p>
            <a:pPr algn="ctr"/>
            <a:r>
              <a:rPr lang="en-US" b="1" i="1" dirty="0">
                <a:solidFill>
                  <a:srgbClr val="000000"/>
                </a:solidFill>
                <a:latin typeface="Charis SIL"/>
              </a:rPr>
              <a:t>Saharan dust </a:t>
            </a:r>
          </a:p>
          <a:p>
            <a:r>
              <a:rPr lang="en-US" sz="1400" dirty="0">
                <a:solidFill>
                  <a:srgbClr val="000000"/>
                </a:solidFill>
                <a:latin typeface="Charis SIL"/>
              </a:rPr>
              <a:t>Another typical feature of the spring period in Italy and the Central </a:t>
            </a:r>
            <a:r>
              <a:rPr lang="en-US" sz="1400" dirty="0" err="1">
                <a:solidFill>
                  <a:srgbClr val="000000"/>
                </a:solidFill>
                <a:latin typeface="Charis SIL"/>
              </a:rPr>
              <a:t>Meditteranean</a:t>
            </a:r>
            <a:r>
              <a:rPr lang="en-US" sz="1400" dirty="0">
                <a:solidFill>
                  <a:srgbClr val="000000"/>
                </a:solidFill>
                <a:latin typeface="Charis SIL"/>
              </a:rPr>
              <a:t> is the frequent transport of Saharan dust plumes </a:t>
            </a:r>
            <a:endParaRPr lang="it-IT" sz="1400" dirty="0"/>
          </a:p>
        </p:txBody>
      </p:sp>
      <p:pic>
        <p:nvPicPr>
          <p:cNvPr id="6" name="Immagine 5"/>
          <p:cNvPicPr>
            <a:picLocks noChangeAspect="1"/>
          </p:cNvPicPr>
          <p:nvPr/>
        </p:nvPicPr>
        <p:blipFill>
          <a:blip r:embed="rId3">
            <a:lum contrast="10000"/>
          </a:blip>
          <a:stretch>
            <a:fillRect/>
          </a:stretch>
        </p:blipFill>
        <p:spPr>
          <a:xfrm>
            <a:off x="28412" y="3081659"/>
            <a:ext cx="8714421" cy="2231229"/>
          </a:xfrm>
          <a:prstGeom prst="rect">
            <a:avLst/>
          </a:prstGeom>
        </p:spPr>
      </p:pic>
      <p:sp>
        <p:nvSpPr>
          <p:cNvPr id="7" name="Rettangolo 6"/>
          <p:cNvSpPr/>
          <p:nvPr/>
        </p:nvSpPr>
        <p:spPr>
          <a:xfrm>
            <a:off x="8742833" y="4097171"/>
            <a:ext cx="3164746" cy="954107"/>
          </a:xfrm>
          <a:prstGeom prst="rect">
            <a:avLst/>
          </a:prstGeom>
        </p:spPr>
        <p:txBody>
          <a:bodyPr wrap="square">
            <a:spAutoFit/>
          </a:bodyPr>
          <a:lstStyle/>
          <a:p>
            <a:r>
              <a:rPr lang="en-US" sz="1400" dirty="0">
                <a:solidFill>
                  <a:srgbClr val="000000"/>
                </a:solidFill>
                <a:latin typeface="Charis SIL"/>
              </a:rPr>
              <a:t>RCS vertical profile from ALICE-net ceilometers in Milan (left) and Rome (right) on March 28 and 29, respectively </a:t>
            </a:r>
            <a:endParaRPr lang="it-IT" sz="1400" dirty="0"/>
          </a:p>
        </p:txBody>
      </p:sp>
      <p:sp>
        <p:nvSpPr>
          <p:cNvPr id="8" name="Rettangolo 7"/>
          <p:cNvSpPr/>
          <p:nvPr/>
        </p:nvSpPr>
        <p:spPr>
          <a:xfrm>
            <a:off x="155581" y="5954159"/>
            <a:ext cx="11854449" cy="800219"/>
          </a:xfrm>
          <a:prstGeom prst="rect">
            <a:avLst/>
          </a:prstGeom>
        </p:spPr>
        <p:txBody>
          <a:bodyPr wrap="square">
            <a:spAutoFit/>
          </a:bodyPr>
          <a:lstStyle/>
          <a:p>
            <a:pPr algn="ctr"/>
            <a:r>
              <a:rPr lang="it-IT" b="1" i="1" dirty="0">
                <a:solidFill>
                  <a:srgbClr val="000000"/>
                </a:solidFill>
                <a:latin typeface="Charis SIL"/>
              </a:rPr>
              <a:t>Medium-</a:t>
            </a:r>
            <a:r>
              <a:rPr lang="it-IT" b="1" i="1" dirty="0" err="1">
                <a:solidFill>
                  <a:srgbClr val="000000"/>
                </a:solidFill>
                <a:latin typeface="Charis SIL"/>
              </a:rPr>
              <a:t>range</a:t>
            </a:r>
            <a:r>
              <a:rPr lang="it-IT" b="1" i="1" dirty="0">
                <a:solidFill>
                  <a:srgbClr val="000000"/>
                </a:solidFill>
                <a:latin typeface="Charis SIL"/>
              </a:rPr>
              <a:t> </a:t>
            </a:r>
            <a:r>
              <a:rPr lang="it-IT" b="1" i="1" dirty="0" err="1">
                <a:solidFill>
                  <a:srgbClr val="000000"/>
                </a:solidFill>
                <a:latin typeface="Charis SIL"/>
              </a:rPr>
              <a:t>pollution</a:t>
            </a:r>
            <a:r>
              <a:rPr lang="it-IT" b="1" i="1" dirty="0">
                <a:solidFill>
                  <a:srgbClr val="000000"/>
                </a:solidFill>
                <a:latin typeface="Charis SIL"/>
              </a:rPr>
              <a:t> </a:t>
            </a:r>
          </a:p>
          <a:p>
            <a:r>
              <a:rPr lang="en-US" sz="1400" dirty="0">
                <a:solidFill>
                  <a:srgbClr val="000000"/>
                </a:solidFill>
                <a:latin typeface="Charis SIL"/>
              </a:rPr>
              <a:t>Two periods of intense stagnation (16–20 March and 2–5 April), favored by meteorological forcing, were recorded at the sites of Milan and Bologna. During these periods pollutants were transported along the Po Valley to the site of </a:t>
            </a:r>
            <a:r>
              <a:rPr lang="en-US" sz="1400" dirty="0" err="1">
                <a:solidFill>
                  <a:srgbClr val="000000"/>
                </a:solidFill>
                <a:latin typeface="Charis SIL"/>
              </a:rPr>
              <a:t>Aosta</a:t>
            </a:r>
            <a:r>
              <a:rPr lang="en-US" sz="1400" dirty="0">
                <a:solidFill>
                  <a:srgbClr val="000000"/>
                </a:solidFill>
                <a:latin typeface="Charis SIL"/>
              </a:rPr>
              <a:t>. </a:t>
            </a:r>
            <a:endParaRPr lang="it-IT" sz="1400" dirty="0">
              <a:solidFill>
                <a:srgbClr val="000000"/>
              </a:solidFill>
              <a:latin typeface="Charis SIL"/>
            </a:endParaRPr>
          </a:p>
        </p:txBody>
      </p:sp>
    </p:spTree>
    <p:extLst>
      <p:ext uri="{BB962C8B-B14F-4D97-AF65-F5344CB8AC3E}">
        <p14:creationId xmlns:p14="http://schemas.microsoft.com/office/powerpoint/2010/main" val="427241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28FF72A-498F-2046-BE1C-5F80B679FAB6}"/>
              </a:ext>
            </a:extLst>
          </p:cNvPr>
          <p:cNvSpPr txBox="1"/>
          <p:nvPr/>
        </p:nvSpPr>
        <p:spPr>
          <a:xfrm>
            <a:off x="380347" y="426912"/>
            <a:ext cx="11572407" cy="4247317"/>
          </a:xfrm>
          <a:prstGeom prst="rect">
            <a:avLst/>
          </a:prstGeom>
          <a:noFill/>
        </p:spPr>
        <p:txBody>
          <a:bodyPr wrap="square" rtlCol="0">
            <a:spAutoFit/>
          </a:bodyPr>
          <a:lstStyle/>
          <a:p>
            <a:r>
              <a:rPr lang="it-IT" dirty="0"/>
              <a:t>Once the long-</a:t>
            </a:r>
            <a:r>
              <a:rPr lang="it-IT" dirty="0" err="1"/>
              <a:t>range</a:t>
            </a:r>
            <a:r>
              <a:rPr lang="it-IT" dirty="0"/>
              <a:t> </a:t>
            </a:r>
            <a:r>
              <a:rPr lang="it-IT" dirty="0" err="1"/>
              <a:t>transport</a:t>
            </a:r>
            <a:r>
              <a:rPr lang="it-IT" dirty="0"/>
              <a:t> </a:t>
            </a:r>
            <a:r>
              <a:rPr lang="it-IT" dirty="0" err="1"/>
              <a:t>events</a:t>
            </a:r>
            <a:r>
              <a:rPr lang="it-IT" dirty="0"/>
              <a:t> are </a:t>
            </a:r>
            <a:r>
              <a:rPr lang="it-IT" dirty="0" err="1"/>
              <a:t>identified</a:t>
            </a:r>
            <a:r>
              <a:rPr lang="it-IT" dirty="0"/>
              <a:t> and </a:t>
            </a:r>
            <a:r>
              <a:rPr lang="it-IT" dirty="0" err="1"/>
              <a:t>excluded</a:t>
            </a:r>
            <a:r>
              <a:rPr lang="it-IT" dirty="0"/>
              <a:t>, the </a:t>
            </a:r>
            <a:r>
              <a:rPr lang="it-IT" dirty="0" err="1"/>
              <a:t>variation</a:t>
            </a:r>
            <a:r>
              <a:rPr lang="it-IT" dirty="0"/>
              <a:t> of gas and </a:t>
            </a:r>
            <a:r>
              <a:rPr lang="it-IT" dirty="0" err="1"/>
              <a:t>particle</a:t>
            </a:r>
            <a:r>
              <a:rPr lang="it-IT" dirty="0"/>
              <a:t> </a:t>
            </a:r>
            <a:r>
              <a:rPr lang="it-IT" dirty="0" err="1"/>
              <a:t>concentrations</a:t>
            </a:r>
            <a:r>
              <a:rPr lang="it-IT" dirty="0"/>
              <a:t> </a:t>
            </a:r>
            <a:r>
              <a:rPr lang="it-IT" dirty="0" err="1"/>
              <a:t>occurring</a:t>
            </a:r>
            <a:r>
              <a:rPr lang="it-IT" dirty="0"/>
              <a:t> </a:t>
            </a:r>
            <a:r>
              <a:rPr lang="it-IT" dirty="0" err="1"/>
              <a:t>during</a:t>
            </a:r>
            <a:r>
              <a:rPr lang="it-IT" dirty="0"/>
              <a:t> the </a:t>
            </a:r>
            <a:r>
              <a:rPr lang="it-IT" dirty="0" err="1"/>
              <a:t>containment</a:t>
            </a:r>
            <a:r>
              <a:rPr lang="it-IT" dirty="0"/>
              <a:t> </a:t>
            </a:r>
            <a:r>
              <a:rPr lang="it-IT" dirty="0" err="1"/>
              <a:t>period</a:t>
            </a:r>
            <a:r>
              <a:rPr lang="it-IT" dirty="0"/>
              <a:t> </a:t>
            </a:r>
            <a:r>
              <a:rPr lang="it-IT" dirty="0" err="1"/>
              <a:t>is</a:t>
            </a:r>
            <a:r>
              <a:rPr lang="it-IT" dirty="0"/>
              <a:t> </a:t>
            </a:r>
            <a:r>
              <a:rPr lang="it-IT" dirty="0" err="1"/>
              <a:t>calculated</a:t>
            </a:r>
            <a:r>
              <a:rPr lang="it-IT" dirty="0"/>
              <a:t> with </a:t>
            </a:r>
            <a:r>
              <a:rPr lang="it-IT" dirty="0" err="1"/>
              <a:t>respect</a:t>
            </a:r>
            <a:r>
              <a:rPr lang="it-IT" dirty="0"/>
              <a:t> to the </a:t>
            </a:r>
            <a:r>
              <a:rPr lang="it-IT" dirty="0" err="1"/>
              <a:t>period</a:t>
            </a:r>
            <a:r>
              <a:rPr lang="it-IT" dirty="0"/>
              <a:t> 2015–2019.</a:t>
            </a:r>
          </a:p>
          <a:p>
            <a:endParaRPr lang="it-IT" dirty="0"/>
          </a:p>
          <a:p>
            <a:r>
              <a:rPr lang="it-IT" b="1" dirty="0"/>
              <a:t>A general </a:t>
            </a:r>
            <a:r>
              <a:rPr lang="it-IT" b="1" dirty="0" err="1"/>
              <a:t>decrease</a:t>
            </a:r>
            <a:r>
              <a:rPr lang="it-IT" b="1" dirty="0"/>
              <a:t> of</a:t>
            </a:r>
            <a:r>
              <a:rPr lang="it-IT" dirty="0"/>
              <a:t>:</a:t>
            </a:r>
          </a:p>
          <a:p>
            <a:r>
              <a:rPr lang="it-IT" dirty="0"/>
              <a:t>PM10 [− 52% in Aosta ÷ − 4% in Taranto]</a:t>
            </a:r>
          </a:p>
          <a:p>
            <a:r>
              <a:rPr lang="it-IT" dirty="0"/>
              <a:t>PM2.5[− 46% in Aosta and Milan ÷ − 0.6% in Bologna]</a:t>
            </a:r>
          </a:p>
          <a:p>
            <a:r>
              <a:rPr lang="it-IT" dirty="0"/>
              <a:t>BC [− 77% in Aosta ÷ − 25% in Milan]</a:t>
            </a:r>
          </a:p>
          <a:p>
            <a:r>
              <a:rPr lang="it-IT" dirty="0"/>
              <a:t>NO2 [− 72% in Rome ÷ − 4% in Taranto]</a:t>
            </a:r>
          </a:p>
          <a:p>
            <a:r>
              <a:rPr lang="it-IT" dirty="0"/>
              <a:t>Benzene [</a:t>
            </a:r>
            <a:r>
              <a:rPr lang="it-IT" dirty="0" err="1"/>
              <a:t>about</a:t>
            </a:r>
            <a:r>
              <a:rPr lang="it-IT" dirty="0"/>
              <a:t>− 50%]</a:t>
            </a:r>
          </a:p>
          <a:p>
            <a:endParaRPr lang="it-IT" dirty="0"/>
          </a:p>
          <a:p>
            <a:r>
              <a:rPr lang="it-IT" b="1" dirty="0"/>
              <a:t>A positive </a:t>
            </a:r>
            <a:r>
              <a:rPr lang="it-IT" b="1" dirty="0" err="1"/>
              <a:t>variation</a:t>
            </a:r>
            <a:r>
              <a:rPr lang="it-IT" b="1" dirty="0"/>
              <a:t> of</a:t>
            </a:r>
            <a:r>
              <a:rPr lang="it-IT" dirty="0"/>
              <a:t>:</a:t>
            </a:r>
          </a:p>
          <a:p>
            <a:r>
              <a:rPr lang="it-IT" dirty="0"/>
              <a:t>PM2.5 </a:t>
            </a:r>
            <a:r>
              <a:rPr lang="it-IT" dirty="0" err="1"/>
              <a:t>during</a:t>
            </a:r>
            <a:r>
              <a:rPr lang="it-IT" dirty="0"/>
              <a:t> March in the </a:t>
            </a:r>
            <a:r>
              <a:rPr lang="it-IT" dirty="0" err="1"/>
              <a:t>southern</a:t>
            </a:r>
            <a:r>
              <a:rPr lang="it-IT" dirty="0"/>
              <a:t> </a:t>
            </a:r>
            <a:r>
              <a:rPr lang="it-IT" dirty="0" err="1"/>
              <a:t>sites</a:t>
            </a:r>
            <a:r>
              <a:rPr lang="it-IT" dirty="0"/>
              <a:t> due to some </a:t>
            </a:r>
            <a:r>
              <a:rPr lang="it-IT" dirty="0" err="1"/>
              <a:t>stagnation</a:t>
            </a:r>
            <a:r>
              <a:rPr lang="it-IT" dirty="0"/>
              <a:t> </a:t>
            </a:r>
            <a:r>
              <a:rPr lang="it-IT" dirty="0" err="1"/>
              <a:t>events</a:t>
            </a:r>
            <a:r>
              <a:rPr lang="it-IT" dirty="0"/>
              <a:t>, </a:t>
            </a:r>
          </a:p>
          <a:p>
            <a:r>
              <a:rPr lang="it-IT" dirty="0"/>
              <a:t>benzene (up to +104%) in the industrial area of Taranto. </a:t>
            </a:r>
          </a:p>
          <a:p>
            <a:r>
              <a:rPr lang="it-IT" dirty="0" err="1"/>
              <a:t>Ozone</a:t>
            </a:r>
            <a:r>
              <a:rPr lang="it-IT" dirty="0"/>
              <a:t> </a:t>
            </a:r>
            <a:r>
              <a:rPr lang="it-IT" dirty="0" err="1"/>
              <a:t>about</a:t>
            </a:r>
            <a:r>
              <a:rPr lang="it-IT" dirty="0"/>
              <a:t> 30% in </a:t>
            </a:r>
            <a:r>
              <a:rPr lang="it-IT" dirty="0" err="1"/>
              <a:t>all</a:t>
            </a:r>
            <a:r>
              <a:rPr lang="it-IT" dirty="0"/>
              <a:t> </a:t>
            </a:r>
            <a:r>
              <a:rPr lang="it-IT" dirty="0" err="1"/>
              <a:t>sites</a:t>
            </a:r>
            <a:r>
              <a:rPr lang="it-IT" dirty="0"/>
              <a:t>. </a:t>
            </a:r>
          </a:p>
          <a:p>
            <a:endParaRPr lang="it-IT" dirty="0"/>
          </a:p>
        </p:txBody>
      </p:sp>
      <p:sp>
        <p:nvSpPr>
          <p:cNvPr id="3" name="Rettangolo 2"/>
          <p:cNvSpPr/>
          <p:nvPr/>
        </p:nvSpPr>
        <p:spPr>
          <a:xfrm>
            <a:off x="5098138" y="91702"/>
            <a:ext cx="1297150" cy="461665"/>
          </a:xfrm>
          <a:prstGeom prst="rect">
            <a:avLst/>
          </a:prstGeom>
        </p:spPr>
        <p:txBody>
          <a:bodyPr wrap="none">
            <a:spAutoFit/>
          </a:bodyPr>
          <a:lstStyle/>
          <a:p>
            <a:r>
              <a:rPr lang="en-US" sz="2400" b="1" dirty="0">
                <a:solidFill>
                  <a:srgbClr val="000000"/>
                </a:solidFill>
                <a:latin typeface="Charis SIL"/>
              </a:rPr>
              <a:t>Results</a:t>
            </a:r>
            <a:endParaRPr lang="it-IT" sz="2400" b="1" dirty="0"/>
          </a:p>
        </p:txBody>
      </p:sp>
      <p:sp>
        <p:nvSpPr>
          <p:cNvPr id="5" name="CasellaDiTesto 4">
            <a:extLst>
              <a:ext uri="{FF2B5EF4-FFF2-40B4-BE49-F238E27FC236}">
                <a16:creationId xmlns:a16="http://schemas.microsoft.com/office/drawing/2014/main" id="{22C9F928-6F48-0247-9639-A45C00615F22}"/>
              </a:ext>
            </a:extLst>
          </p:cNvPr>
          <p:cNvSpPr txBox="1"/>
          <p:nvPr/>
        </p:nvSpPr>
        <p:spPr>
          <a:xfrm>
            <a:off x="380347" y="4346468"/>
            <a:ext cx="11572406" cy="1477328"/>
          </a:xfrm>
          <a:prstGeom prst="rect">
            <a:avLst/>
          </a:prstGeom>
          <a:noFill/>
        </p:spPr>
        <p:txBody>
          <a:bodyPr wrap="square">
            <a:spAutoFit/>
          </a:bodyPr>
          <a:lstStyle/>
          <a:p>
            <a:r>
              <a:rPr lang="it-IT" dirty="0">
                <a:latin typeface="CharisSIL"/>
              </a:rPr>
              <a:t>The </a:t>
            </a:r>
            <a:r>
              <a:rPr lang="it-IT" dirty="0" err="1">
                <a:latin typeface="CharisSIL"/>
              </a:rPr>
              <a:t>reduction</a:t>
            </a:r>
            <a:r>
              <a:rPr lang="it-IT" dirty="0">
                <a:latin typeface="CharisSIL"/>
              </a:rPr>
              <a:t> of </a:t>
            </a:r>
            <a:r>
              <a:rPr lang="it-IT" dirty="0" err="1">
                <a:latin typeface="CharisSIL"/>
              </a:rPr>
              <a:t>concentrations</a:t>
            </a:r>
            <a:r>
              <a:rPr lang="it-IT" dirty="0">
                <a:latin typeface="CharisSIL"/>
              </a:rPr>
              <a:t> </a:t>
            </a:r>
            <a:r>
              <a:rPr lang="it-IT" dirty="0" err="1">
                <a:latin typeface="CharisSIL"/>
              </a:rPr>
              <a:t>after</a:t>
            </a:r>
            <a:r>
              <a:rPr lang="it-IT" dirty="0">
                <a:latin typeface="CharisSIL"/>
              </a:rPr>
              <a:t> t</a:t>
            </a:r>
            <a:r>
              <a:rPr lang="it-IT" dirty="0">
                <a:effectLst/>
                <a:latin typeface="CharisSIL"/>
              </a:rPr>
              <a:t>he </a:t>
            </a:r>
            <a:r>
              <a:rPr lang="it-IT" dirty="0" err="1">
                <a:effectLst/>
                <a:latin typeface="CharisSIL"/>
              </a:rPr>
              <a:t>removal</a:t>
            </a:r>
            <a:r>
              <a:rPr lang="it-IT" dirty="0">
                <a:effectLst/>
                <a:latin typeface="CharisSIL"/>
              </a:rPr>
              <a:t> of the long-</a:t>
            </a:r>
            <a:r>
              <a:rPr lang="it-IT" dirty="0" err="1">
                <a:effectLst/>
                <a:latin typeface="CharisSIL"/>
              </a:rPr>
              <a:t>range</a:t>
            </a:r>
            <a:r>
              <a:rPr lang="it-IT" dirty="0">
                <a:effectLst/>
                <a:latin typeface="CharisSIL"/>
              </a:rPr>
              <a:t> </a:t>
            </a:r>
            <a:r>
              <a:rPr lang="it-IT" dirty="0" err="1">
                <a:effectLst/>
                <a:latin typeface="CharisSIL"/>
              </a:rPr>
              <a:t>transport</a:t>
            </a:r>
            <a:r>
              <a:rPr lang="it-IT" dirty="0">
                <a:effectLst/>
                <a:latin typeface="CharisSIL"/>
              </a:rPr>
              <a:t> </a:t>
            </a:r>
            <a:r>
              <a:rPr lang="it-IT" dirty="0" err="1">
                <a:effectLst/>
                <a:latin typeface="CharisSIL"/>
              </a:rPr>
              <a:t>contributions</a:t>
            </a:r>
            <a:r>
              <a:rPr lang="it-IT" dirty="0">
                <a:effectLst/>
                <a:latin typeface="CharisSIL"/>
              </a:rPr>
              <a:t>, </a:t>
            </a:r>
            <a:r>
              <a:rPr lang="it-IT" dirty="0" err="1">
                <a:effectLst/>
                <a:latin typeface="CharisSIL"/>
              </a:rPr>
              <a:t>increased</a:t>
            </a:r>
            <a:r>
              <a:rPr lang="it-IT" dirty="0">
                <a:effectLst/>
                <a:latin typeface="CharisSIL"/>
              </a:rPr>
              <a:t> up to:</a:t>
            </a:r>
          </a:p>
          <a:p>
            <a:pPr algn="ctr"/>
            <a:r>
              <a:rPr lang="it-IT" dirty="0">
                <a:effectLst/>
                <a:latin typeface="CharisSIL"/>
              </a:rPr>
              <a:t>22% for PM10 and 29% for PM2.5 in the </a:t>
            </a:r>
            <a:r>
              <a:rPr lang="it-IT" dirty="0" err="1">
                <a:effectLst/>
                <a:latin typeface="CharisSIL"/>
              </a:rPr>
              <a:t>northern</a:t>
            </a:r>
            <a:r>
              <a:rPr lang="it-IT" dirty="0">
                <a:effectLst/>
                <a:latin typeface="CharisSIL"/>
              </a:rPr>
              <a:t> </a:t>
            </a:r>
            <a:r>
              <a:rPr lang="it-IT" dirty="0" err="1">
                <a:effectLst/>
                <a:latin typeface="CharisSIL"/>
              </a:rPr>
              <a:t>sites</a:t>
            </a:r>
            <a:r>
              <a:rPr lang="it-IT" dirty="0">
                <a:effectLst/>
                <a:latin typeface="CharisSIL"/>
              </a:rPr>
              <a:t>, </a:t>
            </a:r>
          </a:p>
          <a:p>
            <a:pPr algn="ctr"/>
            <a:r>
              <a:rPr lang="it-IT" dirty="0">
                <a:latin typeface="CharisSIL"/>
              </a:rPr>
              <a:t> </a:t>
            </a:r>
            <a:r>
              <a:rPr lang="it-IT" dirty="0">
                <a:effectLst/>
                <a:latin typeface="CharisSIL"/>
              </a:rPr>
              <a:t>18% for PM10 and 16% for PM2.5 in the </a:t>
            </a:r>
            <a:r>
              <a:rPr lang="it-IT" dirty="0" err="1">
                <a:effectLst/>
                <a:latin typeface="CharisSIL"/>
              </a:rPr>
              <a:t>southern</a:t>
            </a:r>
            <a:r>
              <a:rPr lang="it-IT" dirty="0">
                <a:effectLst/>
                <a:latin typeface="CharisSIL"/>
              </a:rPr>
              <a:t> </a:t>
            </a:r>
            <a:r>
              <a:rPr lang="it-IT" dirty="0" err="1">
                <a:effectLst/>
                <a:latin typeface="CharisSIL"/>
              </a:rPr>
              <a:t>sites</a:t>
            </a:r>
            <a:r>
              <a:rPr lang="it-IT" dirty="0">
                <a:effectLst/>
                <a:latin typeface="CharisSIL"/>
              </a:rPr>
              <a:t>. </a:t>
            </a:r>
          </a:p>
          <a:p>
            <a:pPr algn="ctr"/>
            <a:r>
              <a:rPr lang="it-IT" dirty="0">
                <a:effectLst/>
                <a:latin typeface="CharisSIL"/>
              </a:rPr>
              <a:t>For </a:t>
            </a:r>
            <a:r>
              <a:rPr lang="it-IT" dirty="0">
                <a:latin typeface="CharisSIL"/>
              </a:rPr>
              <a:t>NO</a:t>
            </a:r>
            <a:r>
              <a:rPr lang="it-IT" baseline="-25000" dirty="0">
                <a:latin typeface="CharisSIL"/>
              </a:rPr>
              <a:t>2</a:t>
            </a:r>
            <a:r>
              <a:rPr lang="it-IT" dirty="0">
                <a:latin typeface="CharisSIL"/>
              </a:rPr>
              <a:t> </a:t>
            </a:r>
            <a:r>
              <a:rPr lang="it-IT" dirty="0">
                <a:effectLst/>
                <a:latin typeface="CharisSIL"/>
              </a:rPr>
              <a:t>14% </a:t>
            </a:r>
            <a:r>
              <a:rPr lang="it-IT" dirty="0">
                <a:latin typeface="CharisSIL"/>
              </a:rPr>
              <a:t>in </a:t>
            </a:r>
            <a:r>
              <a:rPr lang="it-IT" dirty="0">
                <a:effectLst/>
                <a:latin typeface="CharisSIL"/>
              </a:rPr>
              <a:t>Milan and 6% in the </a:t>
            </a:r>
            <a:r>
              <a:rPr lang="it-IT" dirty="0" err="1">
                <a:effectLst/>
                <a:latin typeface="CharisSIL"/>
              </a:rPr>
              <a:t>southern</a:t>
            </a:r>
            <a:r>
              <a:rPr lang="it-IT" dirty="0">
                <a:effectLst/>
                <a:latin typeface="CharisSIL"/>
              </a:rPr>
              <a:t> </a:t>
            </a:r>
            <a:r>
              <a:rPr lang="it-IT" dirty="0" err="1">
                <a:effectLst/>
                <a:latin typeface="CharisSIL"/>
              </a:rPr>
              <a:t>sites</a:t>
            </a:r>
            <a:r>
              <a:rPr lang="it-IT" dirty="0">
                <a:effectLst/>
                <a:latin typeface="CharisSIL"/>
              </a:rPr>
              <a:t>, </a:t>
            </a:r>
          </a:p>
          <a:p>
            <a:pPr algn="ctr"/>
            <a:r>
              <a:rPr lang="it-IT" dirty="0">
                <a:effectLst/>
                <a:latin typeface="CharisSIL"/>
              </a:rPr>
              <a:t>for the aerosol </a:t>
            </a:r>
            <a:r>
              <a:rPr lang="it-IT" dirty="0" err="1">
                <a:effectLst/>
                <a:latin typeface="CharisSIL"/>
              </a:rPr>
              <a:t>optical</a:t>
            </a:r>
            <a:r>
              <a:rPr lang="it-IT" dirty="0">
                <a:effectLst/>
                <a:latin typeface="CharisSIL"/>
              </a:rPr>
              <a:t> </a:t>
            </a:r>
            <a:r>
              <a:rPr lang="it-IT" dirty="0" err="1">
                <a:effectLst/>
                <a:latin typeface="CharisSIL"/>
              </a:rPr>
              <a:t>depth</a:t>
            </a:r>
            <a:r>
              <a:rPr lang="it-IT" dirty="0">
                <a:effectLst/>
                <a:latin typeface="CharisSIL"/>
              </a:rPr>
              <a:t> up to 70% in Aosta and 50% in Rome. </a:t>
            </a:r>
            <a:endParaRPr lang="it-IT" dirty="0"/>
          </a:p>
        </p:txBody>
      </p:sp>
      <p:sp>
        <p:nvSpPr>
          <p:cNvPr id="7" name="CasellaDiTesto 6">
            <a:extLst>
              <a:ext uri="{FF2B5EF4-FFF2-40B4-BE49-F238E27FC236}">
                <a16:creationId xmlns:a16="http://schemas.microsoft.com/office/drawing/2014/main" id="{A7C3FBC8-9589-354F-B903-1FC6135930D7}"/>
              </a:ext>
            </a:extLst>
          </p:cNvPr>
          <p:cNvSpPr txBox="1"/>
          <p:nvPr/>
        </p:nvSpPr>
        <p:spPr>
          <a:xfrm>
            <a:off x="0" y="5830923"/>
            <a:ext cx="12192000" cy="923330"/>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2700000" scaled="1"/>
            <a:tileRect/>
          </a:gradFill>
        </p:spPr>
        <p:txBody>
          <a:bodyPr wrap="square">
            <a:spAutoFit/>
          </a:bodyPr>
          <a:lstStyle/>
          <a:p>
            <a:r>
              <a:rPr lang="it-IT" b="0" i="0" u="none" strike="noStrike" dirty="0" err="1">
                <a:solidFill>
                  <a:srgbClr val="222222"/>
                </a:solidFill>
                <a:effectLst/>
                <a:latin typeface="Arial" panose="020B0604020202020204" pitchFamily="34" charset="0"/>
              </a:rPr>
              <a:t>Deeper</a:t>
            </a:r>
            <a:r>
              <a:rPr lang="it-IT" b="0" i="0" u="none" strike="noStrike" dirty="0">
                <a:solidFill>
                  <a:srgbClr val="222222"/>
                </a:solidFill>
                <a:effectLst/>
                <a:latin typeface="Arial" panose="020B0604020202020204" pitchFamily="34" charset="0"/>
              </a:rPr>
              <a:t> </a:t>
            </a:r>
            <a:r>
              <a:rPr lang="it-IT" b="0" i="0" u="none" strike="noStrike" dirty="0" err="1">
                <a:solidFill>
                  <a:srgbClr val="222222"/>
                </a:solidFill>
                <a:effectLst/>
                <a:latin typeface="Arial" panose="020B0604020202020204" pitchFamily="34" charset="0"/>
              </a:rPr>
              <a:t>analysis</a:t>
            </a:r>
            <a:r>
              <a:rPr lang="it-IT" b="0" i="0" u="none" strike="noStrike" dirty="0">
                <a:solidFill>
                  <a:srgbClr val="222222"/>
                </a:solidFill>
                <a:effectLst/>
                <a:latin typeface="Arial" panose="020B0604020202020204" pitchFamily="34" charset="0"/>
              </a:rPr>
              <a:t> of </a:t>
            </a:r>
            <a:r>
              <a:rPr lang="it-IT" b="0" i="0" u="none" strike="noStrike" dirty="0" err="1">
                <a:solidFill>
                  <a:srgbClr val="222222"/>
                </a:solidFill>
                <a:effectLst/>
                <a:latin typeface="Arial" panose="020B0604020202020204" pitchFamily="34" charset="0"/>
              </a:rPr>
              <a:t>what</a:t>
            </a:r>
            <a:r>
              <a:rPr lang="it-IT" b="0" i="0" u="none" strike="noStrike" dirty="0">
                <a:solidFill>
                  <a:srgbClr val="222222"/>
                </a:solidFill>
                <a:effectLst/>
                <a:latin typeface="Arial" panose="020B0604020202020204" pitchFamily="34" charset="0"/>
              </a:rPr>
              <a:t> </a:t>
            </a:r>
            <a:r>
              <a:rPr lang="it-IT" b="0" i="0" u="none" strike="noStrike" dirty="0" err="1">
                <a:solidFill>
                  <a:srgbClr val="222222"/>
                </a:solidFill>
                <a:effectLst/>
                <a:latin typeface="Arial" panose="020B0604020202020204" pitchFamily="34" charset="0"/>
              </a:rPr>
              <a:t>happened</a:t>
            </a:r>
            <a:r>
              <a:rPr lang="it-IT" b="0" i="0" u="none" strike="noStrike" dirty="0">
                <a:solidFill>
                  <a:srgbClr val="222222"/>
                </a:solidFill>
                <a:effectLst/>
                <a:latin typeface="Arial" panose="020B0604020202020204" pitchFamily="34" charset="0"/>
              </a:rPr>
              <a:t> in Aosta </a:t>
            </a:r>
            <a:r>
              <a:rPr lang="it-IT" b="0" i="0" u="none" strike="noStrike" dirty="0" err="1">
                <a:solidFill>
                  <a:srgbClr val="222222"/>
                </a:solidFill>
                <a:effectLst/>
                <a:latin typeface="Arial" panose="020B0604020202020204" pitchFamily="34" charset="0"/>
              </a:rPr>
              <a:t>if</a:t>
            </a:r>
            <a:r>
              <a:rPr lang="it-IT" b="0" i="0" u="none" strike="noStrike" dirty="0">
                <a:solidFill>
                  <a:srgbClr val="222222"/>
                </a:solidFill>
                <a:effectLst/>
                <a:latin typeface="Arial" panose="020B0604020202020204" pitchFamily="34" charset="0"/>
              </a:rPr>
              <a:t> long </a:t>
            </a:r>
            <a:r>
              <a:rPr lang="it-IT" b="0" i="0" u="none" strike="noStrike" dirty="0" err="1">
                <a:solidFill>
                  <a:srgbClr val="222222"/>
                </a:solidFill>
                <a:effectLst/>
                <a:latin typeface="Arial" panose="020B0604020202020204" pitchFamily="34" charset="0"/>
              </a:rPr>
              <a:t>range</a:t>
            </a:r>
            <a:r>
              <a:rPr lang="it-IT" b="0" i="0" u="none" strike="noStrike" dirty="0">
                <a:solidFill>
                  <a:srgbClr val="222222"/>
                </a:solidFill>
                <a:effectLst/>
                <a:latin typeface="Arial" panose="020B0604020202020204" pitchFamily="34" charset="0"/>
              </a:rPr>
              <a:t> </a:t>
            </a:r>
            <a:r>
              <a:rPr lang="it-IT" b="0" i="0" u="none" strike="noStrike" dirty="0" err="1">
                <a:solidFill>
                  <a:srgbClr val="222222"/>
                </a:solidFill>
                <a:effectLst/>
                <a:latin typeface="Arial" panose="020B0604020202020204" pitchFamily="34" charset="0"/>
              </a:rPr>
              <a:t>transport</a:t>
            </a:r>
            <a:r>
              <a:rPr lang="it-IT" b="0" i="0" u="none" strike="noStrike" dirty="0">
                <a:solidFill>
                  <a:srgbClr val="222222"/>
                </a:solidFill>
                <a:effectLst/>
                <a:latin typeface="Arial" panose="020B0604020202020204" pitchFamily="34" charset="0"/>
              </a:rPr>
              <a:t> are </a:t>
            </a:r>
            <a:r>
              <a:rPr lang="it-IT" b="0" i="0" u="none" strike="noStrike" dirty="0" err="1">
                <a:solidFill>
                  <a:srgbClr val="222222"/>
                </a:solidFill>
                <a:effectLst/>
                <a:latin typeface="Arial" panose="020B0604020202020204" pitchFamily="34" charset="0"/>
              </a:rPr>
              <a:t>not</a:t>
            </a:r>
            <a:r>
              <a:rPr lang="it-IT" b="0" i="0" u="none" strike="noStrike" dirty="0">
                <a:solidFill>
                  <a:srgbClr val="222222"/>
                </a:solidFill>
                <a:effectLst/>
                <a:latin typeface="Arial" panose="020B0604020202020204" pitchFamily="34" charset="0"/>
              </a:rPr>
              <a:t> </a:t>
            </a:r>
            <a:r>
              <a:rPr lang="it-IT" b="0" i="0" u="none" strike="noStrike" dirty="0" err="1">
                <a:solidFill>
                  <a:srgbClr val="222222"/>
                </a:solidFill>
                <a:effectLst/>
                <a:latin typeface="Arial" panose="020B0604020202020204" pitchFamily="34" charset="0"/>
              </a:rPr>
              <a:t>removed</a:t>
            </a:r>
            <a:r>
              <a:rPr lang="it-IT" b="0" i="0" u="none" strike="noStrike" dirty="0">
                <a:solidFill>
                  <a:srgbClr val="222222"/>
                </a:solidFill>
                <a:effectLst/>
                <a:latin typeface="Arial" panose="020B0604020202020204" pitchFamily="34" charset="0"/>
              </a:rPr>
              <a:t> can be </a:t>
            </a:r>
            <a:r>
              <a:rPr lang="it-IT" b="0" i="0" u="none" strike="noStrike" dirty="0" err="1">
                <a:solidFill>
                  <a:srgbClr val="222222"/>
                </a:solidFill>
                <a:effectLst/>
                <a:latin typeface="Arial" panose="020B0604020202020204" pitchFamily="34" charset="0"/>
              </a:rPr>
              <a:t>found</a:t>
            </a:r>
            <a:r>
              <a:rPr lang="it-IT" b="0" i="0" u="none" strike="noStrike" dirty="0">
                <a:solidFill>
                  <a:srgbClr val="222222"/>
                </a:solidFill>
                <a:effectLst/>
                <a:latin typeface="Arial" panose="020B0604020202020204" pitchFamily="34" charset="0"/>
              </a:rPr>
              <a:t> in </a:t>
            </a:r>
            <a:r>
              <a:rPr lang="it-IT" b="1" dirty="0"/>
              <a:t>Air </a:t>
            </a:r>
            <a:r>
              <a:rPr lang="it-IT" b="1" dirty="0" err="1"/>
              <a:t>Quality</a:t>
            </a:r>
            <a:r>
              <a:rPr lang="it-IT" b="1" dirty="0"/>
              <a:t> in the </a:t>
            </a:r>
            <a:r>
              <a:rPr lang="it-IT" b="1" dirty="0" err="1"/>
              <a:t>Italian</a:t>
            </a:r>
            <a:r>
              <a:rPr lang="it-IT" b="1" dirty="0"/>
              <a:t> </a:t>
            </a:r>
            <a:r>
              <a:rPr lang="it-IT" b="1" dirty="0" err="1"/>
              <a:t>Northwestern</a:t>
            </a:r>
            <a:r>
              <a:rPr lang="it-IT" b="1" dirty="0"/>
              <a:t> </a:t>
            </a:r>
            <a:r>
              <a:rPr lang="it-IT" b="1" dirty="0" err="1"/>
              <a:t>Alps</a:t>
            </a:r>
            <a:r>
              <a:rPr lang="it-IT" b="1" dirty="0"/>
              <a:t> </a:t>
            </a:r>
            <a:r>
              <a:rPr lang="it-IT" b="1" dirty="0" err="1"/>
              <a:t>during</a:t>
            </a:r>
            <a:r>
              <a:rPr lang="it-IT" b="1" dirty="0"/>
              <a:t> </a:t>
            </a:r>
            <a:r>
              <a:rPr lang="it-IT" b="1" dirty="0" err="1"/>
              <a:t>Year</a:t>
            </a:r>
            <a:r>
              <a:rPr lang="it-IT" b="1" dirty="0"/>
              <a:t> 2020: </a:t>
            </a:r>
            <a:r>
              <a:rPr lang="it-IT" b="1" dirty="0" err="1"/>
              <a:t>Assessment</a:t>
            </a:r>
            <a:r>
              <a:rPr lang="it-IT" b="1" dirty="0"/>
              <a:t> of the COVID-19 «</a:t>
            </a:r>
            <a:r>
              <a:rPr lang="it-IT" b="1" dirty="0" err="1"/>
              <a:t>Lockdown</a:t>
            </a:r>
            <a:r>
              <a:rPr lang="it-IT" b="1" dirty="0"/>
              <a:t> </a:t>
            </a:r>
            <a:r>
              <a:rPr lang="it-IT" b="1" dirty="0" err="1"/>
              <a:t>Effect</a:t>
            </a:r>
            <a:r>
              <a:rPr lang="it-IT" b="1" dirty="0"/>
              <a:t>» from Multi-</a:t>
            </a:r>
            <a:r>
              <a:rPr lang="it-IT" b="1" dirty="0" err="1"/>
              <a:t>Technique</a:t>
            </a:r>
            <a:r>
              <a:rPr lang="it-IT" b="1" dirty="0"/>
              <a:t> </a:t>
            </a:r>
            <a:r>
              <a:rPr lang="it-IT" b="1" dirty="0" err="1"/>
              <a:t>Observations</a:t>
            </a:r>
            <a:r>
              <a:rPr lang="it-IT" b="1" dirty="0"/>
              <a:t> and </a:t>
            </a:r>
            <a:r>
              <a:rPr lang="it-IT" b="1" dirty="0" err="1"/>
              <a:t>Models</a:t>
            </a:r>
            <a:r>
              <a:rPr lang="it-IT" b="1" dirty="0"/>
              <a:t>, </a:t>
            </a:r>
            <a:r>
              <a:rPr lang="it-IT" b="0" i="0" u="none" strike="noStrike" dirty="0" err="1">
                <a:solidFill>
                  <a:srgbClr val="222222"/>
                </a:solidFill>
                <a:effectLst/>
                <a:latin typeface="Arial" panose="020B0604020202020204" pitchFamily="34" charset="0"/>
              </a:rPr>
              <a:t>Diémoz</a:t>
            </a:r>
            <a:r>
              <a:rPr lang="it-IT" b="0" i="0" u="none" strike="noStrike" dirty="0">
                <a:solidFill>
                  <a:srgbClr val="222222"/>
                </a:solidFill>
                <a:effectLst/>
                <a:latin typeface="Arial" panose="020B0604020202020204" pitchFamily="34" charset="0"/>
              </a:rPr>
              <a:t> et al., 2021, DOI 10.3390/atmos12081006</a:t>
            </a:r>
            <a:endParaRPr lang="it-IT" dirty="0"/>
          </a:p>
        </p:txBody>
      </p:sp>
    </p:spTree>
    <p:extLst>
      <p:ext uri="{BB962C8B-B14F-4D97-AF65-F5344CB8AC3E}">
        <p14:creationId xmlns:p14="http://schemas.microsoft.com/office/powerpoint/2010/main" val="699959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27">
            <a:extLst>
              <a:ext uri="{FF2B5EF4-FFF2-40B4-BE49-F238E27FC236}">
                <a16:creationId xmlns:a16="http://schemas.microsoft.com/office/drawing/2014/main" id="{0D0C990E-F226-4207-8123-061377EEA3C9}"/>
              </a:ext>
            </a:extLst>
          </p:cNvPr>
          <p:cNvSpPr/>
          <p:nvPr/>
        </p:nvSpPr>
        <p:spPr>
          <a:xfrm>
            <a:off x="7198009" y="3003964"/>
            <a:ext cx="4373505"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808F7149-55DC-4376-B42C-03E693A9E762}"/>
              </a:ext>
            </a:extLst>
          </p:cNvPr>
          <p:cNvSpPr txBox="1"/>
          <p:nvPr/>
        </p:nvSpPr>
        <p:spPr>
          <a:xfrm>
            <a:off x="5831328" y="5205479"/>
            <a:ext cx="1925779" cy="523220"/>
          </a:xfrm>
          <a:prstGeom prst="rect">
            <a:avLst/>
          </a:prstGeom>
          <a:noFill/>
        </p:spPr>
        <p:txBody>
          <a:bodyPr wrap="square">
            <a:spAutoFit/>
          </a:bodyPr>
          <a:lstStyle/>
          <a:p>
            <a:r>
              <a:rPr lang="it-IT" sz="1400" b="1" dirty="0" err="1"/>
              <a:t>wd</a:t>
            </a:r>
            <a:r>
              <a:rPr lang="it-IT" sz="1400" b="1" dirty="0"/>
              <a:t>: working days</a:t>
            </a:r>
          </a:p>
          <a:p>
            <a:r>
              <a:rPr lang="it-IT" sz="1400" b="1" dirty="0" err="1"/>
              <a:t>we</a:t>
            </a:r>
            <a:r>
              <a:rPr lang="it-IT" sz="1400" b="1" dirty="0"/>
              <a:t>: weekend days</a:t>
            </a:r>
            <a:endParaRPr lang="en-GB" sz="1400" b="1" dirty="0"/>
          </a:p>
        </p:txBody>
      </p:sp>
      <p:pic>
        <p:nvPicPr>
          <p:cNvPr id="9" name="Immagine 8">
            <a:extLst>
              <a:ext uri="{FF2B5EF4-FFF2-40B4-BE49-F238E27FC236}">
                <a16:creationId xmlns:a16="http://schemas.microsoft.com/office/drawing/2014/main" id="{5086041D-6376-4C3E-A270-86EA86A78AD6}"/>
              </a:ext>
            </a:extLst>
          </p:cNvPr>
          <p:cNvPicPr>
            <a:picLocks noChangeAspect="1"/>
          </p:cNvPicPr>
          <p:nvPr/>
        </p:nvPicPr>
        <p:blipFill rotWithShape="1">
          <a:blip r:embed="rId2"/>
          <a:srcRect t="12693" b="5316"/>
          <a:stretch/>
        </p:blipFill>
        <p:spPr>
          <a:xfrm>
            <a:off x="5863804" y="1429887"/>
            <a:ext cx="1755861" cy="3771297"/>
          </a:xfrm>
          <a:prstGeom prst="rect">
            <a:avLst/>
          </a:prstGeom>
        </p:spPr>
      </p:pic>
      <p:sp>
        <p:nvSpPr>
          <p:cNvPr id="14" name="CasellaDiTesto 13">
            <a:extLst>
              <a:ext uri="{FF2B5EF4-FFF2-40B4-BE49-F238E27FC236}">
                <a16:creationId xmlns:a16="http://schemas.microsoft.com/office/drawing/2014/main" id="{FB1168B0-45B1-4024-94D8-5C0739553C6A}"/>
              </a:ext>
            </a:extLst>
          </p:cNvPr>
          <p:cNvSpPr txBox="1"/>
          <p:nvPr/>
        </p:nvSpPr>
        <p:spPr>
          <a:xfrm>
            <a:off x="45796" y="610419"/>
            <a:ext cx="7561452" cy="646331"/>
          </a:xfrm>
          <a:prstGeom prst="rect">
            <a:avLst/>
          </a:prstGeom>
          <a:noFill/>
        </p:spPr>
        <p:txBody>
          <a:bodyPr wrap="square">
            <a:spAutoFit/>
          </a:bodyPr>
          <a:lstStyle/>
          <a:p>
            <a:r>
              <a:rPr lang="en-GB" dirty="0"/>
              <a:t>Relative variation of gas and particle concentrations cleared of the f</a:t>
            </a:r>
            <a:r>
              <a:rPr lang="en-GB" sz="1800" b="0" i="0" dirty="0">
                <a:effectLst/>
              </a:rPr>
              <a:t>our different types of long-range transport over Italy</a:t>
            </a:r>
            <a:endParaRPr lang="en-GB" dirty="0"/>
          </a:p>
        </p:txBody>
      </p:sp>
      <p:sp>
        <p:nvSpPr>
          <p:cNvPr id="16" name="CasellaDiTesto 15">
            <a:extLst>
              <a:ext uri="{FF2B5EF4-FFF2-40B4-BE49-F238E27FC236}">
                <a16:creationId xmlns:a16="http://schemas.microsoft.com/office/drawing/2014/main" id="{735F8904-19B5-4162-8ABD-02F95D4BBD14}"/>
              </a:ext>
            </a:extLst>
          </p:cNvPr>
          <p:cNvSpPr txBox="1"/>
          <p:nvPr/>
        </p:nvSpPr>
        <p:spPr>
          <a:xfrm>
            <a:off x="2055323" y="-9035"/>
            <a:ext cx="8081355" cy="707886"/>
          </a:xfrm>
          <a:prstGeom prst="rect">
            <a:avLst/>
          </a:prstGeom>
          <a:noFill/>
        </p:spPr>
        <p:txBody>
          <a:bodyPr wrap="square">
            <a:spAutoFit/>
          </a:bodyPr>
          <a:lstStyle/>
          <a:p>
            <a:pPr algn="ctr"/>
            <a:r>
              <a:rPr lang="en-GB" sz="2000" b="1" i="0" u="none" strike="noStrike" dirty="0">
                <a:solidFill>
                  <a:srgbClr val="2F5496"/>
                </a:solidFill>
                <a:effectLst/>
                <a:latin typeface="Calibri" panose="020F0502020204030204" pitchFamily="34" charset="0"/>
              </a:rPr>
              <a:t>AER – LOCUS: A wide-ranging investigation of the COVID-19 lockdown effects on the atmospheric composition in various Italian urban sites</a:t>
            </a:r>
            <a:endParaRPr lang="en-GB" sz="2000" b="1" dirty="0"/>
          </a:p>
        </p:txBody>
      </p:sp>
      <p:grpSp>
        <p:nvGrpSpPr>
          <p:cNvPr id="15" name="Gruppo 14">
            <a:extLst>
              <a:ext uri="{FF2B5EF4-FFF2-40B4-BE49-F238E27FC236}">
                <a16:creationId xmlns:a16="http://schemas.microsoft.com/office/drawing/2014/main" id="{E6AA8884-F8C1-4961-ADEE-EF24E28117F3}"/>
              </a:ext>
            </a:extLst>
          </p:cNvPr>
          <p:cNvGrpSpPr>
            <a:grpSpLocks noChangeAspect="1"/>
          </p:cNvGrpSpPr>
          <p:nvPr/>
        </p:nvGrpSpPr>
        <p:grpSpPr>
          <a:xfrm>
            <a:off x="7014162" y="1102081"/>
            <a:ext cx="5536299" cy="5918162"/>
            <a:chOff x="-935929" y="-966896"/>
            <a:chExt cx="7652658" cy="8180494"/>
          </a:xfrm>
        </p:grpSpPr>
        <p:pic>
          <p:nvPicPr>
            <p:cNvPr id="17" name="Immagine 16">
              <a:extLst>
                <a:ext uri="{FF2B5EF4-FFF2-40B4-BE49-F238E27FC236}">
                  <a16:creationId xmlns:a16="http://schemas.microsoft.com/office/drawing/2014/main" id="{F248230B-B030-422E-A403-DC8F3CBC2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85234" cy="6858000"/>
            </a:xfrm>
            <a:prstGeom prst="rect">
              <a:avLst/>
            </a:prstGeom>
          </p:spPr>
        </p:pic>
        <p:sp>
          <p:nvSpPr>
            <p:cNvPr id="18" name="Arco 17">
              <a:extLst>
                <a:ext uri="{FF2B5EF4-FFF2-40B4-BE49-F238E27FC236}">
                  <a16:creationId xmlns:a16="http://schemas.microsoft.com/office/drawing/2014/main" id="{ACB5A799-FC95-40E8-B74B-8DC0CFE60B3F}"/>
                </a:ext>
              </a:extLst>
            </p:cNvPr>
            <p:cNvSpPr/>
            <p:nvPr/>
          </p:nvSpPr>
          <p:spPr>
            <a:xfrm rot="16622193">
              <a:off x="1030031" y="3996264"/>
              <a:ext cx="3981753" cy="2452915"/>
            </a:xfrm>
            <a:prstGeom prst="arc">
              <a:avLst>
                <a:gd name="adj1" fmla="val 13435735"/>
                <a:gd name="adj2" fmla="val 19693362"/>
              </a:avLst>
            </a:prstGeom>
            <a:ln w="117475">
              <a:solidFill>
                <a:srgbClr val="FF9933"/>
              </a:solidFill>
              <a:round/>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rgbClr val="FFCC66"/>
                </a:solidFill>
              </a:endParaRPr>
            </a:p>
          </p:txBody>
        </p:sp>
        <p:sp>
          <p:nvSpPr>
            <p:cNvPr id="19" name="Arco 18">
              <a:extLst>
                <a:ext uri="{FF2B5EF4-FFF2-40B4-BE49-F238E27FC236}">
                  <a16:creationId xmlns:a16="http://schemas.microsoft.com/office/drawing/2014/main" id="{B49B069D-D9E0-4B43-A6CF-7E373FF923FD}"/>
                </a:ext>
              </a:extLst>
            </p:cNvPr>
            <p:cNvSpPr/>
            <p:nvPr/>
          </p:nvSpPr>
          <p:spPr>
            <a:xfrm rot="10010421">
              <a:off x="-935929" y="-966896"/>
              <a:ext cx="3981753" cy="2452915"/>
            </a:xfrm>
            <a:prstGeom prst="arc">
              <a:avLst>
                <a:gd name="adj1" fmla="val 13435735"/>
                <a:gd name="adj2" fmla="val 18805930"/>
              </a:avLst>
            </a:prstGeom>
            <a:ln w="117475">
              <a:solidFill>
                <a:schemeClr val="tx1">
                  <a:lumMod val="85000"/>
                  <a:lumOff val="15000"/>
                </a:schemeClr>
              </a:solidFill>
              <a:round/>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Arco 20">
              <a:extLst>
                <a:ext uri="{FF2B5EF4-FFF2-40B4-BE49-F238E27FC236}">
                  <a16:creationId xmlns:a16="http://schemas.microsoft.com/office/drawing/2014/main" id="{4E34538E-7AC8-4F84-AE1E-2D3EF57B71EF}"/>
                </a:ext>
              </a:extLst>
            </p:cNvPr>
            <p:cNvSpPr/>
            <p:nvPr/>
          </p:nvSpPr>
          <p:spPr>
            <a:xfrm rot="10022181" flipV="1">
              <a:off x="2734976" y="2129983"/>
              <a:ext cx="3981753" cy="3178691"/>
            </a:xfrm>
            <a:prstGeom prst="arc">
              <a:avLst>
                <a:gd name="adj1" fmla="val 14787880"/>
                <a:gd name="adj2" fmla="val 18314262"/>
              </a:avLst>
            </a:prstGeom>
            <a:ln w="117475">
              <a:solidFill>
                <a:schemeClr val="accent6"/>
              </a:solidFill>
              <a:round/>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o 21">
              <a:extLst>
                <a:ext uri="{FF2B5EF4-FFF2-40B4-BE49-F238E27FC236}">
                  <a16:creationId xmlns:a16="http://schemas.microsoft.com/office/drawing/2014/main" id="{0AEEFF2D-DAE8-407C-A22A-C4295FEF1963}"/>
                </a:ext>
              </a:extLst>
            </p:cNvPr>
            <p:cNvSpPr/>
            <p:nvPr/>
          </p:nvSpPr>
          <p:spPr>
            <a:xfrm rot="8625406" flipV="1">
              <a:off x="2095040" y="1392057"/>
              <a:ext cx="4376463" cy="2573380"/>
            </a:xfrm>
            <a:prstGeom prst="arc">
              <a:avLst>
                <a:gd name="adj1" fmla="val 11455715"/>
                <a:gd name="adj2" fmla="val 17893478"/>
              </a:avLst>
            </a:prstGeom>
            <a:ln w="117475">
              <a:solidFill>
                <a:srgbClr val="E0C686"/>
              </a:solidFill>
              <a:round/>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3" name="CasellaDiTesto 22">
            <a:extLst>
              <a:ext uri="{FF2B5EF4-FFF2-40B4-BE49-F238E27FC236}">
                <a16:creationId xmlns:a16="http://schemas.microsoft.com/office/drawing/2014/main" id="{9DBC76E0-7092-4DED-9A02-8667A5CF3E07}"/>
              </a:ext>
            </a:extLst>
          </p:cNvPr>
          <p:cNvSpPr txBox="1"/>
          <p:nvPr/>
        </p:nvSpPr>
        <p:spPr>
          <a:xfrm>
            <a:off x="7594852" y="722001"/>
            <a:ext cx="4563748" cy="1077218"/>
          </a:xfrm>
          <a:prstGeom prst="rect">
            <a:avLst/>
          </a:prstGeom>
          <a:noFill/>
        </p:spPr>
        <p:txBody>
          <a:bodyPr wrap="square">
            <a:spAutoFit/>
          </a:bodyPr>
          <a:lstStyle/>
          <a:p>
            <a:r>
              <a:rPr lang="en-GB" sz="1600" b="1" i="0" dirty="0">
                <a:solidFill>
                  <a:schemeClr val="accent6"/>
                </a:solidFill>
                <a:effectLst/>
              </a:rPr>
              <a:t>Fires</a:t>
            </a:r>
            <a:r>
              <a:rPr lang="en-GB" sz="1600" b="0" i="0" dirty="0">
                <a:solidFill>
                  <a:schemeClr val="accent6"/>
                </a:solidFill>
                <a:effectLst/>
              </a:rPr>
              <a:t> </a:t>
            </a:r>
            <a:r>
              <a:rPr lang="en-GB" sz="1600" b="1" i="0" dirty="0">
                <a:solidFill>
                  <a:schemeClr val="accent6"/>
                </a:solidFill>
                <a:effectLst/>
              </a:rPr>
              <a:t>plumes from Eastern Europe and Montenegro</a:t>
            </a:r>
            <a:endParaRPr lang="en-GB" sz="1600" dirty="0">
              <a:solidFill>
                <a:schemeClr val="accent6"/>
              </a:solidFill>
            </a:endParaRPr>
          </a:p>
          <a:p>
            <a:r>
              <a:rPr lang="en-GB" sz="1600" b="1" dirty="0">
                <a:solidFill>
                  <a:srgbClr val="E0C686"/>
                </a:solidFill>
              </a:rPr>
              <a:t>D</a:t>
            </a:r>
            <a:r>
              <a:rPr lang="en-GB" sz="1600" b="1" i="0" dirty="0">
                <a:solidFill>
                  <a:srgbClr val="E0C686"/>
                </a:solidFill>
                <a:effectLst/>
              </a:rPr>
              <a:t>ust from the Caspian area</a:t>
            </a:r>
            <a:endParaRPr lang="en-GB" sz="1600" dirty="0">
              <a:solidFill>
                <a:srgbClr val="E0C686"/>
              </a:solidFill>
            </a:endParaRPr>
          </a:p>
          <a:p>
            <a:r>
              <a:rPr lang="en-GB" sz="1600" b="1" i="0" dirty="0">
                <a:solidFill>
                  <a:srgbClr val="FF9933"/>
                </a:solidFill>
                <a:effectLst/>
              </a:rPr>
              <a:t>Saharan desert dust </a:t>
            </a:r>
          </a:p>
          <a:p>
            <a:r>
              <a:rPr lang="en-GB" sz="1600" b="1" dirty="0"/>
              <a:t>P</a:t>
            </a:r>
            <a:r>
              <a:rPr lang="en-GB" sz="1600" b="1" i="0" dirty="0">
                <a:solidFill>
                  <a:schemeClr val="tx1">
                    <a:lumMod val="85000"/>
                    <a:lumOff val="15000"/>
                  </a:schemeClr>
                </a:solidFill>
                <a:effectLst/>
              </a:rPr>
              <a:t>ollution from the Po Valley</a:t>
            </a:r>
            <a:endParaRPr lang="en-GB" sz="1600" dirty="0"/>
          </a:p>
        </p:txBody>
      </p:sp>
      <p:grpSp>
        <p:nvGrpSpPr>
          <p:cNvPr id="26" name="Gruppo 25">
            <a:extLst>
              <a:ext uri="{FF2B5EF4-FFF2-40B4-BE49-F238E27FC236}">
                <a16:creationId xmlns:a16="http://schemas.microsoft.com/office/drawing/2014/main" id="{6F4CEC56-6220-BB46-A483-BD9DA8D46312}"/>
              </a:ext>
            </a:extLst>
          </p:cNvPr>
          <p:cNvGrpSpPr/>
          <p:nvPr/>
        </p:nvGrpSpPr>
        <p:grpSpPr>
          <a:xfrm>
            <a:off x="4982" y="1173513"/>
            <a:ext cx="5853274" cy="5589473"/>
            <a:chOff x="6286500" y="1345634"/>
            <a:chExt cx="5851387" cy="5247465"/>
          </a:xfrm>
        </p:grpSpPr>
        <p:pic>
          <p:nvPicPr>
            <p:cNvPr id="27" name="Immagine 26">
              <a:extLst>
                <a:ext uri="{FF2B5EF4-FFF2-40B4-BE49-F238E27FC236}">
                  <a16:creationId xmlns:a16="http://schemas.microsoft.com/office/drawing/2014/main" id="{9942DA4D-3BB9-B64E-9CD9-AD6DCDFECBA6}"/>
                </a:ext>
              </a:extLst>
            </p:cNvPr>
            <p:cNvPicPr>
              <a:picLocks noChangeAspect="1"/>
            </p:cNvPicPr>
            <p:nvPr/>
          </p:nvPicPr>
          <p:blipFill>
            <a:blip r:embed="rId4"/>
            <a:stretch>
              <a:fillRect/>
            </a:stretch>
          </p:blipFill>
          <p:spPr>
            <a:xfrm>
              <a:off x="6286500" y="1345634"/>
              <a:ext cx="5851387" cy="5247465"/>
            </a:xfrm>
            <a:prstGeom prst="rect">
              <a:avLst/>
            </a:prstGeom>
          </p:spPr>
        </p:pic>
        <p:sp>
          <p:nvSpPr>
            <p:cNvPr id="29" name="Rettangolo 28">
              <a:extLst>
                <a:ext uri="{FF2B5EF4-FFF2-40B4-BE49-F238E27FC236}">
                  <a16:creationId xmlns:a16="http://schemas.microsoft.com/office/drawing/2014/main" id="{8DEFC5FA-CEA1-8E4F-8924-DEF3FCA67765}"/>
                </a:ext>
              </a:extLst>
            </p:cNvPr>
            <p:cNvSpPr/>
            <p:nvPr/>
          </p:nvSpPr>
          <p:spPr>
            <a:xfrm>
              <a:off x="7198009" y="3003964"/>
              <a:ext cx="4373505" cy="18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3198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ttangolo 1"/>
          <p:cNvSpPr/>
          <p:nvPr/>
        </p:nvSpPr>
        <p:spPr>
          <a:xfrm>
            <a:off x="391884" y="240282"/>
            <a:ext cx="11553371" cy="2308324"/>
          </a:xfrm>
          <a:prstGeom prst="rect">
            <a:avLst/>
          </a:prstGeom>
        </p:spPr>
        <p:txBody>
          <a:bodyPr wrap="square">
            <a:spAutoFit/>
          </a:bodyPr>
          <a:lstStyle/>
          <a:p>
            <a:pPr algn="ctr"/>
            <a:r>
              <a:rPr lang="en-US" b="1" dirty="0">
                <a:solidFill>
                  <a:srgbClr val="000000"/>
                </a:solidFill>
                <a:latin typeface="Charis SIL"/>
              </a:rPr>
              <a:t>The COVID-19 outbreak is still affecting many countries.  </a:t>
            </a:r>
          </a:p>
          <a:p>
            <a:endParaRPr lang="en-US" dirty="0">
              <a:solidFill>
                <a:srgbClr val="000000"/>
              </a:solidFill>
              <a:latin typeface="Charis SIL"/>
            </a:endParaRPr>
          </a:p>
          <a:p>
            <a:r>
              <a:rPr lang="en-US" dirty="0">
                <a:solidFill>
                  <a:srgbClr val="000000"/>
                </a:solidFill>
                <a:latin typeface="Charis SIL"/>
              </a:rPr>
              <a:t>In 2020 severe restriction policies during winter-spring to limit and slow down the transmission of the SARS-</a:t>
            </a:r>
            <a:r>
              <a:rPr lang="en-US" dirty="0" err="1">
                <a:solidFill>
                  <a:srgbClr val="000000"/>
                </a:solidFill>
                <a:latin typeface="Charis SIL"/>
              </a:rPr>
              <a:t>CoV</a:t>
            </a:r>
            <a:r>
              <a:rPr lang="en-US" dirty="0">
                <a:solidFill>
                  <a:srgbClr val="000000"/>
                </a:solidFill>
                <a:latin typeface="Charis SIL"/>
              </a:rPr>
              <a:t> virus. </a:t>
            </a:r>
          </a:p>
          <a:p>
            <a:pPr algn="ctr"/>
            <a:endParaRPr lang="en-US" b="1" dirty="0">
              <a:solidFill>
                <a:srgbClr val="FF0000"/>
              </a:solidFill>
              <a:latin typeface="Charis SIL"/>
            </a:endParaRPr>
          </a:p>
          <a:p>
            <a:pPr algn="ctr"/>
            <a:r>
              <a:rPr lang="en-US" b="1" dirty="0">
                <a:solidFill>
                  <a:srgbClr val="FF0000"/>
                </a:solidFill>
                <a:latin typeface="Charis SIL"/>
              </a:rPr>
              <a:t>international borders were closed</a:t>
            </a:r>
          </a:p>
          <a:p>
            <a:pPr algn="ctr"/>
            <a:r>
              <a:rPr lang="en-US" b="1" dirty="0">
                <a:solidFill>
                  <a:srgbClr val="FF0000"/>
                </a:solidFill>
                <a:latin typeface="Charis SIL"/>
              </a:rPr>
              <a:t>lockdown restrictions for many millions of people</a:t>
            </a:r>
          </a:p>
          <a:p>
            <a:pPr algn="ctr"/>
            <a:r>
              <a:rPr lang="en-US" b="1" dirty="0">
                <a:solidFill>
                  <a:srgbClr val="FF0000"/>
                </a:solidFill>
                <a:latin typeface="Charis SIL"/>
              </a:rPr>
              <a:t>reduced transport </a:t>
            </a:r>
          </a:p>
          <a:p>
            <a:pPr algn="ctr"/>
            <a:r>
              <a:rPr lang="en-US" b="1" dirty="0">
                <a:solidFill>
                  <a:srgbClr val="FF0000"/>
                </a:solidFill>
                <a:latin typeface="Charis SIL"/>
              </a:rPr>
              <a:t>change in energy consumption patterns</a:t>
            </a:r>
            <a:r>
              <a:rPr lang="en-US" dirty="0">
                <a:solidFill>
                  <a:srgbClr val="FF0000"/>
                </a:solidFill>
                <a:latin typeface="Charis SIL"/>
              </a:rPr>
              <a:t>. </a:t>
            </a:r>
          </a:p>
        </p:txBody>
      </p:sp>
      <p:sp>
        <p:nvSpPr>
          <p:cNvPr id="3" name="Rettangolo 2"/>
          <p:cNvSpPr/>
          <p:nvPr/>
        </p:nvSpPr>
        <p:spPr>
          <a:xfrm>
            <a:off x="391884" y="2854688"/>
            <a:ext cx="11727542" cy="3416320"/>
          </a:xfrm>
          <a:prstGeom prst="rect">
            <a:avLst/>
          </a:prstGeom>
        </p:spPr>
        <p:txBody>
          <a:bodyPr wrap="square">
            <a:spAutoFit/>
          </a:bodyPr>
          <a:lstStyle/>
          <a:p>
            <a:r>
              <a:rPr lang="en-US" dirty="0">
                <a:solidFill>
                  <a:srgbClr val="000000"/>
                </a:solidFill>
                <a:latin typeface="Charis SIL"/>
              </a:rPr>
              <a:t>Restrictions in Italy were regulated by several legislative decrees (</a:t>
            </a:r>
            <a:r>
              <a:rPr lang="en-US" dirty="0" err="1">
                <a:solidFill>
                  <a:srgbClr val="000000"/>
                </a:solidFill>
                <a:latin typeface="Charis SIL"/>
              </a:rPr>
              <a:t>Decreto</a:t>
            </a:r>
            <a:r>
              <a:rPr lang="en-US" dirty="0">
                <a:solidFill>
                  <a:srgbClr val="000000"/>
                </a:solidFill>
                <a:latin typeface="Charis SIL"/>
              </a:rPr>
              <a:t> del </a:t>
            </a:r>
            <a:r>
              <a:rPr lang="en-US" dirty="0" err="1">
                <a:solidFill>
                  <a:srgbClr val="000000"/>
                </a:solidFill>
                <a:latin typeface="Charis SIL"/>
              </a:rPr>
              <a:t>Presidente</a:t>
            </a:r>
            <a:r>
              <a:rPr lang="en-US" dirty="0">
                <a:solidFill>
                  <a:srgbClr val="000000"/>
                </a:solidFill>
                <a:latin typeface="Charis SIL"/>
              </a:rPr>
              <a:t> del </a:t>
            </a:r>
            <a:r>
              <a:rPr lang="en-US" dirty="0" err="1">
                <a:solidFill>
                  <a:srgbClr val="000000"/>
                </a:solidFill>
                <a:latin typeface="Charis SIL"/>
              </a:rPr>
              <a:t>Consiglio</a:t>
            </a:r>
            <a:r>
              <a:rPr lang="en-US" dirty="0">
                <a:solidFill>
                  <a:srgbClr val="000000"/>
                </a:solidFill>
                <a:latin typeface="Charis SIL"/>
              </a:rPr>
              <a:t> </a:t>
            </a:r>
            <a:r>
              <a:rPr lang="en-US" dirty="0" err="1">
                <a:solidFill>
                  <a:srgbClr val="000000"/>
                </a:solidFill>
                <a:latin typeface="Charis SIL"/>
              </a:rPr>
              <a:t>dei</a:t>
            </a:r>
            <a:r>
              <a:rPr lang="en-US" dirty="0">
                <a:solidFill>
                  <a:srgbClr val="000000"/>
                </a:solidFill>
                <a:latin typeface="Charis SIL"/>
              </a:rPr>
              <a:t> </a:t>
            </a:r>
            <a:r>
              <a:rPr lang="en-US" dirty="0" err="1">
                <a:solidFill>
                  <a:srgbClr val="000000"/>
                </a:solidFill>
                <a:latin typeface="Charis SIL"/>
              </a:rPr>
              <a:t>ministri</a:t>
            </a:r>
            <a:r>
              <a:rPr lang="en-US" dirty="0">
                <a:solidFill>
                  <a:srgbClr val="000000"/>
                </a:solidFill>
                <a:latin typeface="Charis SIL"/>
              </a:rPr>
              <a:t>, DPCM)</a:t>
            </a:r>
          </a:p>
          <a:p>
            <a:r>
              <a:rPr lang="en-US" dirty="0">
                <a:solidFill>
                  <a:srgbClr val="000000"/>
                </a:solidFill>
                <a:latin typeface="Charis SIL"/>
              </a:rPr>
              <a:t> </a:t>
            </a:r>
          </a:p>
          <a:p>
            <a:pPr marL="285750" indent="-285750">
              <a:buFont typeface="Arial" panose="020B0604020202020204" pitchFamily="34" charset="0"/>
              <a:buChar char="•"/>
            </a:pPr>
            <a:r>
              <a:rPr lang="en-US" b="1" dirty="0">
                <a:solidFill>
                  <a:srgbClr val="000000"/>
                </a:solidFill>
                <a:latin typeface="Charis SIL"/>
              </a:rPr>
              <a:t>DPCM-1</a:t>
            </a:r>
            <a:r>
              <a:rPr lang="en-US" dirty="0">
                <a:solidFill>
                  <a:srgbClr val="000000"/>
                </a:solidFill>
                <a:latin typeface="Charis SIL"/>
              </a:rPr>
              <a:t>, February 23, 2020 in two regions in northern Italy  suspended most of the in-person activities, school classes and on-site work; transport services for goods and people by both land and rail, with few exceptions, were also interrupted. </a:t>
            </a:r>
          </a:p>
          <a:p>
            <a:endParaRPr lang="en-US" dirty="0">
              <a:solidFill>
                <a:srgbClr val="000000"/>
              </a:solidFill>
              <a:latin typeface="Charis SIL"/>
            </a:endParaRPr>
          </a:p>
          <a:p>
            <a:pPr marL="285750" indent="-285750">
              <a:buFont typeface="Arial" panose="020B0604020202020204" pitchFamily="34" charset="0"/>
              <a:buChar char="•"/>
            </a:pPr>
            <a:r>
              <a:rPr lang="en-US" b="1" dirty="0">
                <a:solidFill>
                  <a:srgbClr val="000000"/>
                </a:solidFill>
                <a:latin typeface="Charis SIL"/>
              </a:rPr>
              <a:t>DPCM-2</a:t>
            </a:r>
            <a:r>
              <a:rPr lang="en-US" dirty="0">
                <a:solidFill>
                  <a:srgbClr val="000000"/>
                </a:solidFill>
                <a:latin typeface="Charis SIL"/>
              </a:rPr>
              <a:t>, March 9, 2020 extending the restrictions of DPCM-1 to the entire Nation. </a:t>
            </a:r>
          </a:p>
          <a:p>
            <a:endParaRPr lang="en-US" dirty="0">
              <a:solidFill>
                <a:srgbClr val="000000"/>
              </a:solidFill>
              <a:latin typeface="Charis SIL"/>
            </a:endParaRPr>
          </a:p>
          <a:p>
            <a:pPr marL="285750" indent="-285750">
              <a:buFont typeface="Arial" panose="020B0604020202020204" pitchFamily="34" charset="0"/>
              <a:buChar char="•"/>
            </a:pPr>
            <a:r>
              <a:rPr lang="en-US" b="1" dirty="0">
                <a:solidFill>
                  <a:srgbClr val="000000"/>
                </a:solidFill>
                <a:latin typeface="Charis SIL"/>
              </a:rPr>
              <a:t>DPCM-3</a:t>
            </a:r>
            <a:r>
              <a:rPr lang="en-US" dirty="0">
                <a:solidFill>
                  <a:srgbClr val="000000"/>
                </a:solidFill>
                <a:latin typeface="Charis SIL"/>
              </a:rPr>
              <a:t>, March 22, 2020 all on-site industrial and commercial activities were suspended ( with some exceptions).  </a:t>
            </a:r>
          </a:p>
          <a:p>
            <a:endParaRPr lang="en-US" dirty="0">
              <a:solidFill>
                <a:srgbClr val="000000"/>
              </a:solidFill>
              <a:latin typeface="Charis SIL"/>
            </a:endParaRPr>
          </a:p>
          <a:p>
            <a:pPr marL="285750" indent="-285750">
              <a:buFont typeface="Arial" panose="020B0604020202020204" pitchFamily="34" charset="0"/>
              <a:buChar char="•"/>
            </a:pPr>
            <a:r>
              <a:rPr lang="en-US" b="1" dirty="0">
                <a:solidFill>
                  <a:srgbClr val="000000"/>
                </a:solidFill>
                <a:latin typeface="Charis SIL"/>
              </a:rPr>
              <a:t>DPCM-4</a:t>
            </a:r>
            <a:r>
              <a:rPr lang="en-US" dirty="0">
                <a:solidFill>
                  <a:srgbClr val="000000"/>
                </a:solidFill>
                <a:latin typeface="Charis SIL"/>
              </a:rPr>
              <a:t>, stated that since May 4, 2020, journeys motivated by proven work needs or other necessities and travel to meet relatives were allowed. The on-site industrial work restarted. </a:t>
            </a:r>
            <a:endParaRPr lang="it-IT" dirty="0"/>
          </a:p>
        </p:txBody>
      </p:sp>
    </p:spTree>
    <p:extLst>
      <p:ext uri="{BB962C8B-B14F-4D97-AF65-F5344CB8AC3E}">
        <p14:creationId xmlns:p14="http://schemas.microsoft.com/office/powerpoint/2010/main" val="571008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el deserto di Venezia che ora lotta per sopravviv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951" y="2772226"/>
            <a:ext cx="5942324" cy="39576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enezia deserta, gira solo chi ha cane - Ultima Ora - AN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18" y="132270"/>
            <a:ext cx="5915140" cy="394624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3B85581-4D02-2D40-8C53-9752475D15BB}"/>
              </a:ext>
            </a:extLst>
          </p:cNvPr>
          <p:cNvSpPr txBox="1"/>
          <p:nvPr/>
        </p:nvSpPr>
        <p:spPr>
          <a:xfrm>
            <a:off x="7410158" y="1109561"/>
            <a:ext cx="2915529" cy="646331"/>
          </a:xfrm>
          <a:prstGeom prst="rect">
            <a:avLst/>
          </a:prstGeom>
          <a:noFill/>
        </p:spPr>
        <p:txBody>
          <a:bodyPr wrap="square">
            <a:spAutoFit/>
          </a:bodyPr>
          <a:lstStyle/>
          <a:p>
            <a:pPr algn="ctr"/>
            <a:r>
              <a:rPr lang="en-US" sz="3600" b="1" dirty="0">
                <a:solidFill>
                  <a:srgbClr val="000000"/>
                </a:solidFill>
                <a:latin typeface="Charis SIL"/>
              </a:rPr>
              <a:t>Venice  </a:t>
            </a:r>
          </a:p>
        </p:txBody>
      </p:sp>
    </p:spTree>
    <p:extLst>
      <p:ext uri="{BB962C8B-B14F-4D97-AF65-F5344CB8AC3E}">
        <p14:creationId xmlns:p14="http://schemas.microsoft.com/office/powerpoint/2010/main" val="245371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enezia: senza turisti e traffico i canali sono puliti. E si vedono i pesci  - Corrier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78" y="2961880"/>
            <a:ext cx="5069033" cy="3801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Le chiare e fresche acque di Venezia ai tempi del lockdown - Galil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9" y="82248"/>
            <a:ext cx="6875305" cy="372412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111F23C-2075-EF47-8B90-57A2DF805C72}"/>
              </a:ext>
            </a:extLst>
          </p:cNvPr>
          <p:cNvSpPr txBox="1"/>
          <p:nvPr/>
        </p:nvSpPr>
        <p:spPr>
          <a:xfrm>
            <a:off x="7664158" y="1041828"/>
            <a:ext cx="2915529" cy="646331"/>
          </a:xfrm>
          <a:prstGeom prst="rect">
            <a:avLst/>
          </a:prstGeom>
          <a:noFill/>
        </p:spPr>
        <p:txBody>
          <a:bodyPr wrap="square">
            <a:spAutoFit/>
          </a:bodyPr>
          <a:lstStyle/>
          <a:p>
            <a:pPr algn="ctr"/>
            <a:r>
              <a:rPr lang="en-US" sz="3600" b="1" dirty="0">
                <a:solidFill>
                  <a:srgbClr val="000000"/>
                </a:solidFill>
                <a:latin typeface="Charis SIL"/>
              </a:rPr>
              <a:t>Venice  </a:t>
            </a:r>
          </a:p>
        </p:txBody>
      </p:sp>
    </p:spTree>
    <p:extLst>
      <p:ext uri="{BB962C8B-B14F-4D97-AF65-F5344CB8AC3E}">
        <p14:creationId xmlns:p14="http://schemas.microsoft.com/office/powerpoint/2010/main" val="157537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Coronavirus, da Piazza di Spagna ai Fori: deserti i luoghi più belli di Roma.  FOTO | Sky TG2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8149" y="95245"/>
            <a:ext cx="5831279" cy="36494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l Coronavirus frena ovunque lo smog ma non a Roma: più 30% di polveri  nell&amp;#39;aria"/>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5922883" y="3280226"/>
            <a:ext cx="6196480" cy="349068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DFE6872-507D-6045-8F35-5931B15A7635}"/>
              </a:ext>
            </a:extLst>
          </p:cNvPr>
          <p:cNvSpPr txBox="1"/>
          <p:nvPr/>
        </p:nvSpPr>
        <p:spPr>
          <a:xfrm>
            <a:off x="7410158" y="1109561"/>
            <a:ext cx="2915529" cy="646331"/>
          </a:xfrm>
          <a:prstGeom prst="rect">
            <a:avLst/>
          </a:prstGeom>
          <a:noFill/>
        </p:spPr>
        <p:txBody>
          <a:bodyPr wrap="square">
            <a:spAutoFit/>
          </a:bodyPr>
          <a:lstStyle/>
          <a:p>
            <a:pPr algn="ctr"/>
            <a:r>
              <a:rPr lang="en-US" sz="3600" b="1" dirty="0">
                <a:solidFill>
                  <a:srgbClr val="000000"/>
                </a:solidFill>
                <a:latin typeface="Charis SIL"/>
              </a:rPr>
              <a:t>Rome  </a:t>
            </a:r>
          </a:p>
        </p:txBody>
      </p:sp>
    </p:spTree>
    <p:extLst>
      <p:ext uri="{BB962C8B-B14F-4D97-AF65-F5344CB8AC3E}">
        <p14:creationId xmlns:p14="http://schemas.microsoft.com/office/powerpoint/2010/main" val="5257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3480" y="746760"/>
            <a:ext cx="6559550" cy="5247640"/>
          </a:xfrm>
          <a:prstGeom prst="rect">
            <a:avLst/>
          </a:prstGeom>
        </p:spPr>
      </p:pic>
      <p:pic>
        <p:nvPicPr>
          <p:cNvPr id="3074" name="Picture 2" descr="Buon vicinato al tempo del coronavirus: la foto dal cuore di Vasto suscita  emozioni - Gli scatti di Costanzo D&amp;#39;Angelo e Nicola Cinqu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779" y="290286"/>
            <a:ext cx="5095674" cy="28663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tat, la nostra vita nel lockdown: più tempo per i figli e a tavola -  Cronaca - quotidiano.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779" y="3575375"/>
            <a:ext cx="5270367" cy="296258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214A1FE2-7A5A-FE4A-9C25-6880D567C034}"/>
              </a:ext>
            </a:extLst>
          </p:cNvPr>
          <p:cNvSpPr txBox="1"/>
          <p:nvPr/>
        </p:nvSpPr>
        <p:spPr>
          <a:xfrm>
            <a:off x="266547" y="0"/>
            <a:ext cx="6271975" cy="646331"/>
          </a:xfrm>
          <a:prstGeom prst="rect">
            <a:avLst/>
          </a:prstGeom>
          <a:noFill/>
        </p:spPr>
        <p:txBody>
          <a:bodyPr wrap="square">
            <a:spAutoFit/>
          </a:bodyPr>
          <a:lstStyle/>
          <a:p>
            <a:pPr algn="ctr"/>
            <a:r>
              <a:rPr lang="en-US" sz="3600" b="1" dirty="0">
                <a:solidFill>
                  <a:srgbClr val="000000"/>
                </a:solidFill>
                <a:latin typeface="Charis SIL"/>
              </a:rPr>
              <a:t>Survival actions by Italians  </a:t>
            </a:r>
          </a:p>
        </p:txBody>
      </p:sp>
    </p:spTree>
    <p:extLst>
      <p:ext uri="{BB962C8B-B14F-4D97-AF65-F5344CB8AC3E}">
        <p14:creationId xmlns:p14="http://schemas.microsoft.com/office/powerpoint/2010/main" val="271098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370113" y="260698"/>
            <a:ext cx="11713029" cy="1200329"/>
          </a:xfrm>
          <a:prstGeom prst="rect">
            <a:avLst/>
          </a:prstGeom>
        </p:spPr>
        <p:txBody>
          <a:bodyPr wrap="square">
            <a:spAutoFit/>
          </a:bodyPr>
          <a:lstStyle/>
          <a:p>
            <a:r>
              <a:rPr lang="en-US" dirty="0">
                <a:solidFill>
                  <a:srgbClr val="000000"/>
                </a:solidFill>
                <a:latin typeface="Charis SIL"/>
              </a:rPr>
              <a:t>Large number of studies on air quality from ground-based sampling all over the world are available in the literature:  </a:t>
            </a:r>
            <a:r>
              <a:rPr lang="en-US" b="1" dirty="0">
                <a:solidFill>
                  <a:srgbClr val="FF0000"/>
                </a:solidFill>
                <a:latin typeface="Charis SIL"/>
              </a:rPr>
              <a:t>different results in different locations</a:t>
            </a:r>
            <a:r>
              <a:rPr lang="en-US" dirty="0">
                <a:solidFill>
                  <a:srgbClr val="000000"/>
                </a:solidFill>
                <a:latin typeface="Charis SIL"/>
              </a:rPr>
              <a:t>, difficult to be resumed into a convincing overall interpretation. </a:t>
            </a:r>
          </a:p>
          <a:p>
            <a:endParaRPr lang="en-US" dirty="0">
              <a:solidFill>
                <a:srgbClr val="000000"/>
              </a:solidFill>
              <a:latin typeface="Charis SIL"/>
            </a:endParaRPr>
          </a:p>
          <a:p>
            <a:r>
              <a:rPr lang="en-US" dirty="0">
                <a:solidFill>
                  <a:srgbClr val="000000"/>
                </a:solidFill>
                <a:latin typeface="Charis SIL"/>
              </a:rPr>
              <a:t>Required a greater use of </a:t>
            </a:r>
            <a:r>
              <a:rPr lang="en-US" b="1" dirty="0">
                <a:solidFill>
                  <a:schemeClr val="accent5"/>
                </a:solidFill>
                <a:latin typeface="Charis SIL"/>
              </a:rPr>
              <a:t>remote sensing observations </a:t>
            </a:r>
            <a:r>
              <a:rPr lang="en-US" dirty="0">
                <a:solidFill>
                  <a:srgbClr val="000000"/>
                </a:solidFill>
                <a:latin typeface="Charis SIL"/>
              </a:rPr>
              <a:t>to support the interpretation of air quality observations. </a:t>
            </a:r>
            <a:endParaRPr lang="en-US" dirty="0">
              <a:solidFill>
                <a:srgbClr val="000000"/>
              </a:solidFill>
            </a:endParaRPr>
          </a:p>
        </p:txBody>
      </p:sp>
      <p:sp>
        <p:nvSpPr>
          <p:cNvPr id="3" name="Rettangolo 2"/>
          <p:cNvSpPr/>
          <p:nvPr/>
        </p:nvSpPr>
        <p:spPr>
          <a:xfrm>
            <a:off x="152398" y="2019827"/>
            <a:ext cx="11930744" cy="4308872"/>
          </a:xfrm>
          <a:prstGeom prst="rect">
            <a:avLst/>
          </a:prstGeom>
        </p:spPr>
        <p:txBody>
          <a:bodyPr wrap="square">
            <a:spAutoFit/>
          </a:bodyPr>
          <a:lstStyle/>
          <a:p>
            <a:pPr algn="ctr"/>
            <a:r>
              <a:rPr lang="en-US" sz="2000" b="1" dirty="0">
                <a:solidFill>
                  <a:schemeClr val="accent6"/>
                </a:solidFill>
                <a:latin typeface="Charis SIL"/>
              </a:rPr>
              <a:t>A </a:t>
            </a:r>
            <a:r>
              <a:rPr lang="en-US" sz="2000" b="1" dirty="0" err="1">
                <a:solidFill>
                  <a:schemeClr val="accent6"/>
                </a:solidFill>
                <a:latin typeface="Charis SIL"/>
              </a:rPr>
              <a:t>widE-Ranging</a:t>
            </a:r>
            <a:r>
              <a:rPr lang="en-US" sz="2000" b="1" dirty="0">
                <a:solidFill>
                  <a:schemeClr val="accent6"/>
                </a:solidFill>
                <a:latin typeface="Charis SIL"/>
              </a:rPr>
              <a:t> investigation of the COVID-19 </a:t>
            </a:r>
            <a:r>
              <a:rPr lang="en-US" sz="2000" b="1" dirty="0" err="1">
                <a:solidFill>
                  <a:schemeClr val="accent6"/>
                </a:solidFill>
                <a:latin typeface="Charis SIL"/>
              </a:rPr>
              <a:t>LOCkdown</a:t>
            </a:r>
            <a:r>
              <a:rPr lang="en-US" sz="2000" b="1" dirty="0">
                <a:solidFill>
                  <a:schemeClr val="accent6"/>
                </a:solidFill>
                <a:latin typeface="Charis SIL"/>
              </a:rPr>
              <a:t> effects on the atmospheric composition </a:t>
            </a:r>
          </a:p>
          <a:p>
            <a:pPr algn="ctr"/>
            <a:r>
              <a:rPr lang="en-US" sz="2000" b="1" dirty="0">
                <a:solidFill>
                  <a:schemeClr val="accent6"/>
                </a:solidFill>
                <a:latin typeface="Charis SIL"/>
              </a:rPr>
              <a:t>in various Italian Urban Sites” (AER–LOCUS)</a:t>
            </a:r>
            <a:endParaRPr lang="en-US" b="1" dirty="0">
              <a:solidFill>
                <a:schemeClr val="accent6"/>
              </a:solidFill>
              <a:latin typeface="Charis SIL"/>
            </a:endParaRPr>
          </a:p>
          <a:p>
            <a:pPr algn="ctr"/>
            <a:r>
              <a:rPr lang="en-US" dirty="0">
                <a:latin typeface="Charis SIL"/>
              </a:rPr>
              <a:t>DOI</a:t>
            </a:r>
            <a:r>
              <a:rPr lang="en-US" b="1" dirty="0">
                <a:solidFill>
                  <a:schemeClr val="accent6"/>
                </a:solidFill>
                <a:latin typeface="Charis SIL"/>
              </a:rPr>
              <a:t> </a:t>
            </a:r>
            <a:r>
              <a:rPr lang="it-IT" u="sng" dirty="0">
                <a:hlinkClick r:id="rId2"/>
              </a:rPr>
              <a:t>10.1016/j.uclim.2021.100954</a:t>
            </a:r>
            <a:endParaRPr lang="en-US" dirty="0">
              <a:solidFill>
                <a:srgbClr val="000000"/>
              </a:solidFill>
              <a:latin typeface="Charis SIL"/>
            </a:endParaRPr>
          </a:p>
          <a:p>
            <a:r>
              <a:rPr lang="en-US" b="1" u="sng" dirty="0">
                <a:solidFill>
                  <a:srgbClr val="000000"/>
                </a:solidFill>
                <a:latin typeface="Charis SIL"/>
              </a:rPr>
              <a:t>Aim: </a:t>
            </a:r>
          </a:p>
          <a:p>
            <a:r>
              <a:rPr lang="en-US" b="1" dirty="0">
                <a:solidFill>
                  <a:srgbClr val="000000"/>
                </a:solidFill>
                <a:latin typeface="Charis SIL"/>
              </a:rPr>
              <a:t>1) </a:t>
            </a:r>
            <a:r>
              <a:rPr lang="en-US" dirty="0">
                <a:solidFill>
                  <a:srgbClr val="000000"/>
                </a:solidFill>
                <a:latin typeface="Charis SIL"/>
              </a:rPr>
              <a:t>To integrate, for the first time in Italy, observations from different platforms: </a:t>
            </a:r>
            <a:r>
              <a:rPr lang="en-US" b="1" dirty="0">
                <a:solidFill>
                  <a:srgbClr val="FF0000"/>
                </a:solidFill>
                <a:latin typeface="Charis SIL"/>
              </a:rPr>
              <a:t>in-situ</a:t>
            </a:r>
            <a:r>
              <a:rPr lang="en-US" dirty="0">
                <a:solidFill>
                  <a:srgbClr val="000000"/>
                </a:solidFill>
                <a:latin typeface="Charis SIL"/>
              </a:rPr>
              <a:t> and </a:t>
            </a:r>
            <a:r>
              <a:rPr lang="en-US" b="1" dirty="0">
                <a:solidFill>
                  <a:srgbClr val="FF0000"/>
                </a:solidFill>
                <a:latin typeface="Charis SIL"/>
              </a:rPr>
              <a:t>remote sensing</a:t>
            </a:r>
            <a:r>
              <a:rPr lang="en-US" dirty="0">
                <a:solidFill>
                  <a:srgbClr val="000000"/>
                </a:solidFill>
                <a:latin typeface="Charis SIL"/>
              </a:rPr>
              <a:t>, from </a:t>
            </a:r>
            <a:r>
              <a:rPr lang="en-US" b="1" dirty="0">
                <a:solidFill>
                  <a:srgbClr val="FF0000"/>
                </a:solidFill>
                <a:latin typeface="Charis SIL"/>
              </a:rPr>
              <a:t>ground-based and space-borne instruments</a:t>
            </a:r>
            <a:r>
              <a:rPr lang="en-US" dirty="0">
                <a:solidFill>
                  <a:srgbClr val="000000"/>
                </a:solidFill>
                <a:latin typeface="Charis SIL"/>
              </a:rPr>
              <a:t>. </a:t>
            </a:r>
          </a:p>
          <a:p>
            <a:pPr algn="ctr"/>
            <a:r>
              <a:rPr lang="en-US" b="1" dirty="0">
                <a:solidFill>
                  <a:schemeClr val="accent1"/>
                </a:solidFill>
                <a:latin typeface="Charis SIL"/>
              </a:rPr>
              <a:t>Particle and gas concentrations from in situ sampling</a:t>
            </a:r>
          </a:p>
          <a:p>
            <a:pPr algn="ctr"/>
            <a:r>
              <a:rPr lang="en-US" b="1" dirty="0">
                <a:solidFill>
                  <a:schemeClr val="accent1"/>
                </a:solidFill>
                <a:latin typeface="Charis SIL"/>
              </a:rPr>
              <a:t>column aerosol and gas properties from photometers (ESR/SKYNET and AERONET) and spectrometers (PANDONIA) </a:t>
            </a:r>
          </a:p>
          <a:p>
            <a:pPr algn="ctr"/>
            <a:r>
              <a:rPr lang="en-US" b="1" dirty="0">
                <a:solidFill>
                  <a:schemeClr val="accent1"/>
                </a:solidFill>
                <a:latin typeface="Charis SIL"/>
              </a:rPr>
              <a:t>TROPOMI NO2 determinations. </a:t>
            </a:r>
          </a:p>
          <a:p>
            <a:endParaRPr lang="en-US" dirty="0">
              <a:solidFill>
                <a:srgbClr val="000000"/>
              </a:solidFill>
              <a:latin typeface="Charis SIL"/>
            </a:endParaRPr>
          </a:p>
          <a:p>
            <a:r>
              <a:rPr lang="en-US" b="1" dirty="0">
                <a:solidFill>
                  <a:srgbClr val="000000"/>
                </a:solidFill>
                <a:latin typeface="Charis SIL"/>
              </a:rPr>
              <a:t>2) </a:t>
            </a:r>
            <a:r>
              <a:rPr lang="en-US" dirty="0">
                <a:solidFill>
                  <a:srgbClr val="000000"/>
                </a:solidFill>
                <a:latin typeface="Charis SIL"/>
              </a:rPr>
              <a:t>To</a:t>
            </a:r>
            <a:r>
              <a:rPr lang="en-US" b="1" dirty="0">
                <a:solidFill>
                  <a:srgbClr val="000000"/>
                </a:solidFill>
                <a:latin typeface="Charis SIL"/>
              </a:rPr>
              <a:t> </a:t>
            </a:r>
            <a:r>
              <a:rPr lang="en-US" dirty="0">
                <a:latin typeface="Charis SIL"/>
              </a:rPr>
              <a:t>Identify the </a:t>
            </a:r>
            <a:r>
              <a:rPr lang="en-US" b="1" dirty="0">
                <a:solidFill>
                  <a:srgbClr val="FF0000"/>
                </a:solidFill>
                <a:latin typeface="Charis SIL"/>
              </a:rPr>
              <a:t>medium- and long-range transport </a:t>
            </a:r>
            <a:r>
              <a:rPr lang="en-US" dirty="0">
                <a:latin typeface="Charis SIL"/>
              </a:rPr>
              <a:t>cases </a:t>
            </a:r>
            <a:r>
              <a:rPr lang="en-US" dirty="0">
                <a:solidFill>
                  <a:srgbClr val="000000"/>
                </a:solidFill>
                <a:latin typeface="Charis SIL"/>
              </a:rPr>
              <a:t>and isolate the variations of the main atmospheric pollutants due only to the restrictions. </a:t>
            </a:r>
          </a:p>
          <a:p>
            <a:pPr algn="ctr"/>
            <a:r>
              <a:rPr lang="en-US" b="1" dirty="0">
                <a:solidFill>
                  <a:schemeClr val="accent1"/>
                </a:solidFill>
                <a:latin typeface="Charis SIL"/>
              </a:rPr>
              <a:t>synergistic network of measurements</a:t>
            </a:r>
          </a:p>
          <a:p>
            <a:pPr algn="ctr"/>
            <a:r>
              <a:rPr lang="en-US" b="1" dirty="0">
                <a:solidFill>
                  <a:schemeClr val="accent1"/>
                </a:solidFill>
                <a:latin typeface="Charis SIL"/>
              </a:rPr>
              <a:t>examination of differences in meteorological conditions occurring in 2020</a:t>
            </a:r>
          </a:p>
          <a:p>
            <a:pPr algn="ctr"/>
            <a:endParaRPr lang="en-US" b="1" dirty="0">
              <a:solidFill>
                <a:schemeClr val="accent1"/>
              </a:solidFill>
              <a:latin typeface="Charis SIL"/>
            </a:endParaRPr>
          </a:p>
        </p:txBody>
      </p:sp>
    </p:spTree>
    <p:extLst>
      <p:ext uri="{BB962C8B-B14F-4D97-AF65-F5344CB8AC3E}">
        <p14:creationId xmlns:p14="http://schemas.microsoft.com/office/powerpoint/2010/main" val="337481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0" y="0"/>
            <a:ext cx="11988801" cy="1384995"/>
          </a:xfrm>
          <a:prstGeom prst="rect">
            <a:avLst/>
          </a:prstGeom>
        </p:spPr>
        <p:txBody>
          <a:bodyPr wrap="square">
            <a:spAutoFit/>
          </a:bodyPr>
          <a:lstStyle/>
          <a:p>
            <a:r>
              <a:rPr lang="en-US" sz="2400" b="1" dirty="0">
                <a:solidFill>
                  <a:schemeClr val="accent6"/>
                </a:solidFill>
                <a:latin typeface="Charis SIL"/>
              </a:rPr>
              <a:t>Identify the medium- and long-range transport cases and isolate the variations of the main atmospheric pollutants due to the restrictions </a:t>
            </a:r>
            <a:r>
              <a:rPr lang="en-US" b="1" dirty="0">
                <a:solidFill>
                  <a:schemeClr val="accent6"/>
                </a:solidFill>
                <a:latin typeface="Charis SIL"/>
              </a:rPr>
              <a:t>: </a:t>
            </a:r>
          </a:p>
          <a:p>
            <a:r>
              <a:rPr lang="en-US" dirty="0">
                <a:solidFill>
                  <a:srgbClr val="000000"/>
                </a:solidFill>
                <a:latin typeface="Charis SIL"/>
              </a:rPr>
              <a:t>a key point representing an additional, novel aspect</a:t>
            </a:r>
            <a:endParaRPr lang="en-US" b="1" dirty="0">
              <a:solidFill>
                <a:schemeClr val="accent6"/>
              </a:solidFill>
              <a:latin typeface="Charis SIL"/>
            </a:endParaRPr>
          </a:p>
          <a:p>
            <a:endParaRPr lang="en-US" dirty="0">
              <a:solidFill>
                <a:srgbClr val="000000"/>
              </a:solidFill>
              <a:latin typeface="Charis SIL"/>
            </a:endParaRPr>
          </a:p>
        </p:txBody>
      </p:sp>
      <p:pic>
        <p:nvPicPr>
          <p:cNvPr id="3" name="Immagine 2"/>
          <p:cNvPicPr>
            <a:picLocks noChangeAspect="1"/>
          </p:cNvPicPr>
          <p:nvPr/>
        </p:nvPicPr>
        <p:blipFill>
          <a:blip r:embed="rId2"/>
          <a:stretch>
            <a:fillRect/>
          </a:stretch>
        </p:blipFill>
        <p:spPr>
          <a:xfrm>
            <a:off x="6850966" y="533210"/>
            <a:ext cx="4712646" cy="5491951"/>
          </a:xfrm>
          <a:prstGeom prst="rect">
            <a:avLst/>
          </a:prstGeom>
        </p:spPr>
      </p:pic>
      <p:sp>
        <p:nvSpPr>
          <p:cNvPr id="4" name="Rettangolo 3"/>
          <p:cNvSpPr/>
          <p:nvPr/>
        </p:nvSpPr>
        <p:spPr>
          <a:xfrm>
            <a:off x="6622533" y="5819707"/>
            <a:ext cx="5366268" cy="1200329"/>
          </a:xfrm>
          <a:prstGeom prst="rect">
            <a:avLst/>
          </a:prstGeom>
        </p:spPr>
        <p:txBody>
          <a:bodyPr wrap="square">
            <a:spAutoFit/>
          </a:bodyPr>
          <a:lstStyle/>
          <a:p>
            <a:pPr algn="just"/>
            <a:endParaRPr lang="en-US" dirty="0">
              <a:solidFill>
                <a:srgbClr val="000000"/>
              </a:solidFill>
              <a:latin typeface="Charis SIL"/>
            </a:endParaRPr>
          </a:p>
          <a:p>
            <a:pPr algn="just"/>
            <a:r>
              <a:rPr lang="en-US" dirty="0">
                <a:solidFill>
                  <a:srgbClr val="000000"/>
                </a:solidFill>
                <a:latin typeface="Charis SIL"/>
              </a:rPr>
              <a:t>The 5 Italian urban sites: Milan, Bologna, </a:t>
            </a:r>
            <a:r>
              <a:rPr lang="en-US" dirty="0" err="1">
                <a:solidFill>
                  <a:srgbClr val="000000"/>
                </a:solidFill>
                <a:latin typeface="Charis SIL"/>
              </a:rPr>
              <a:t>Aosta</a:t>
            </a:r>
            <a:r>
              <a:rPr lang="en-US" dirty="0">
                <a:solidFill>
                  <a:srgbClr val="000000"/>
                </a:solidFill>
                <a:latin typeface="Charis SIL"/>
              </a:rPr>
              <a:t>, Rome and Taranto</a:t>
            </a:r>
          </a:p>
          <a:p>
            <a:pPr algn="just"/>
            <a:endParaRPr lang="en-US" dirty="0">
              <a:solidFill>
                <a:srgbClr val="000000"/>
              </a:solidFill>
              <a:latin typeface="Charis SIL"/>
            </a:endParaRPr>
          </a:p>
        </p:txBody>
      </p:sp>
      <p:sp>
        <p:nvSpPr>
          <p:cNvPr id="5" name="Rettangolo 4">
            <a:extLst>
              <a:ext uri="{FF2B5EF4-FFF2-40B4-BE49-F238E27FC236}">
                <a16:creationId xmlns:a16="http://schemas.microsoft.com/office/drawing/2014/main" id="{3789D7DA-2BA5-BE4F-8D6F-9B93D270B0E2}"/>
              </a:ext>
            </a:extLst>
          </p:cNvPr>
          <p:cNvSpPr/>
          <p:nvPr/>
        </p:nvSpPr>
        <p:spPr>
          <a:xfrm>
            <a:off x="70722" y="1197553"/>
            <a:ext cx="6435567" cy="5632311"/>
          </a:xfrm>
          <a:prstGeom prst="rect">
            <a:avLst/>
          </a:prstGeom>
        </p:spPr>
        <p:txBody>
          <a:bodyPr wrap="square">
            <a:spAutoFit/>
          </a:bodyPr>
          <a:lstStyle/>
          <a:p>
            <a:pPr algn="ctr"/>
            <a:r>
              <a:rPr lang="en-US" dirty="0">
                <a:solidFill>
                  <a:srgbClr val="000000"/>
                </a:solidFill>
                <a:latin typeface="Charis SIL"/>
              </a:rPr>
              <a:t>Concentration changes at urban sites are due to a combination of factors:</a:t>
            </a:r>
          </a:p>
          <a:p>
            <a:pPr algn="ctr"/>
            <a:endParaRPr lang="en-US" dirty="0">
              <a:solidFill>
                <a:srgbClr val="000000"/>
              </a:solidFill>
              <a:latin typeface="Charis SIL"/>
            </a:endParaRPr>
          </a:p>
          <a:p>
            <a:pPr algn="ctr"/>
            <a:r>
              <a:rPr lang="en-US" b="1" dirty="0">
                <a:solidFill>
                  <a:schemeClr val="accent6"/>
                </a:solidFill>
                <a:latin typeface="Charis SIL"/>
              </a:rPr>
              <a:t>local emissions,</a:t>
            </a:r>
          </a:p>
          <a:p>
            <a:pPr algn="ctr"/>
            <a:r>
              <a:rPr lang="en-US" b="1" dirty="0">
                <a:solidFill>
                  <a:schemeClr val="accent6"/>
                </a:solidFill>
                <a:latin typeface="Charis SIL"/>
              </a:rPr>
              <a:t>medium- and long-range transport, </a:t>
            </a:r>
          </a:p>
          <a:p>
            <a:pPr algn="ctr"/>
            <a:r>
              <a:rPr lang="en-US" b="1" dirty="0">
                <a:solidFill>
                  <a:schemeClr val="accent6"/>
                </a:solidFill>
                <a:latin typeface="Charis SIL"/>
              </a:rPr>
              <a:t>atmospheric vertical stability. </a:t>
            </a:r>
          </a:p>
          <a:p>
            <a:endParaRPr lang="en-US" dirty="0">
              <a:solidFill>
                <a:srgbClr val="000000"/>
              </a:solidFill>
              <a:latin typeface="Charis SIL"/>
            </a:endParaRPr>
          </a:p>
          <a:p>
            <a:r>
              <a:rPr lang="en-US" dirty="0">
                <a:solidFill>
                  <a:srgbClr val="000000"/>
                </a:solidFill>
                <a:latin typeface="Charis SIL"/>
              </a:rPr>
              <a:t>Days affected by medium- and long-range transport were identified based on.</a:t>
            </a:r>
          </a:p>
          <a:p>
            <a:endParaRPr lang="en-US" dirty="0">
              <a:solidFill>
                <a:srgbClr val="000000"/>
              </a:solidFill>
              <a:latin typeface="Charis SIL"/>
            </a:endParaRPr>
          </a:p>
          <a:p>
            <a:pPr marL="285750" indent="-285750">
              <a:buFont typeface="Wingdings" panose="05000000000000000000" pitchFamily="2" charset="2"/>
              <a:buChar char="v"/>
            </a:pPr>
            <a:r>
              <a:rPr lang="en-US" b="1" dirty="0">
                <a:solidFill>
                  <a:srgbClr val="FF0000"/>
                </a:solidFill>
                <a:latin typeface="Charis SIL"/>
              </a:rPr>
              <a:t>ERA5 re-analyses</a:t>
            </a:r>
            <a:r>
              <a:rPr lang="en-US" dirty="0">
                <a:solidFill>
                  <a:srgbClr val="000000"/>
                </a:solidFill>
                <a:latin typeface="Charis SIL"/>
              </a:rPr>
              <a:t> (</a:t>
            </a:r>
            <a:r>
              <a:rPr lang="en-US" dirty="0" err="1">
                <a:solidFill>
                  <a:srgbClr val="2196D1"/>
                </a:solidFill>
                <a:latin typeface="Charis SIL"/>
              </a:rPr>
              <a:t>Hersbach</a:t>
            </a:r>
            <a:r>
              <a:rPr lang="en-US" dirty="0">
                <a:solidFill>
                  <a:srgbClr val="2196D1"/>
                </a:solidFill>
                <a:latin typeface="Charis SIL"/>
              </a:rPr>
              <a:t> et al., 2020</a:t>
            </a:r>
            <a:r>
              <a:rPr lang="en-US" dirty="0">
                <a:solidFill>
                  <a:srgbClr val="000000"/>
                </a:solidFill>
                <a:latin typeface="Charis SIL"/>
              </a:rPr>
              <a:t>) to highlight periods of atmospheric stagnation that favored pollutant accumulation, followed by transport from one site to another. </a:t>
            </a:r>
          </a:p>
          <a:p>
            <a:endParaRPr lang="en-US" dirty="0">
              <a:solidFill>
                <a:srgbClr val="000000"/>
              </a:solidFill>
              <a:latin typeface="Charis SIL"/>
            </a:endParaRPr>
          </a:p>
          <a:p>
            <a:pPr marL="285750" indent="-285750">
              <a:buFont typeface="Wingdings" panose="05000000000000000000" pitchFamily="2" charset="2"/>
              <a:buChar char="v"/>
            </a:pPr>
            <a:r>
              <a:rPr lang="en-US" b="1" dirty="0">
                <a:solidFill>
                  <a:srgbClr val="FF0000"/>
                </a:solidFill>
                <a:latin typeface="Charis SIL"/>
              </a:rPr>
              <a:t>column aerosol content</a:t>
            </a:r>
            <a:r>
              <a:rPr lang="en-US" dirty="0">
                <a:solidFill>
                  <a:srgbClr val="000000"/>
                </a:solidFill>
                <a:latin typeface="Charis SIL"/>
              </a:rPr>
              <a:t>, </a:t>
            </a:r>
            <a:r>
              <a:rPr lang="en-US" b="1" dirty="0">
                <a:solidFill>
                  <a:srgbClr val="FF0000"/>
                </a:solidFill>
                <a:latin typeface="Charis SIL"/>
              </a:rPr>
              <a:t>HYSPLIT trajectories </a:t>
            </a:r>
            <a:r>
              <a:rPr lang="en-US" dirty="0">
                <a:solidFill>
                  <a:srgbClr val="000000"/>
                </a:solidFill>
                <a:latin typeface="Charis SIL"/>
              </a:rPr>
              <a:t>(</a:t>
            </a:r>
            <a:r>
              <a:rPr lang="en-US" dirty="0">
                <a:solidFill>
                  <a:srgbClr val="2196D1"/>
                </a:solidFill>
                <a:latin typeface="Charis SIL"/>
              </a:rPr>
              <a:t>Stein et al., 2015</a:t>
            </a:r>
            <a:r>
              <a:rPr lang="en-US" dirty="0">
                <a:solidFill>
                  <a:srgbClr val="000000"/>
                </a:solidFill>
                <a:latin typeface="Charis SIL"/>
              </a:rPr>
              <a:t>) and </a:t>
            </a:r>
            <a:r>
              <a:rPr lang="en-US" b="1" dirty="0">
                <a:solidFill>
                  <a:srgbClr val="FF0000"/>
                </a:solidFill>
                <a:latin typeface="Charis SIL"/>
              </a:rPr>
              <a:t>Ceilometers RCS</a:t>
            </a:r>
            <a:r>
              <a:rPr lang="en-US" dirty="0">
                <a:solidFill>
                  <a:srgbClr val="000000"/>
                </a:solidFill>
                <a:latin typeface="Charis SIL"/>
              </a:rPr>
              <a:t>. </a:t>
            </a:r>
          </a:p>
          <a:p>
            <a:endParaRPr lang="en-US" dirty="0">
              <a:solidFill>
                <a:srgbClr val="000000"/>
              </a:solidFill>
              <a:latin typeface="Charis SIL"/>
            </a:endParaRPr>
          </a:p>
          <a:p>
            <a:pPr marL="285750" indent="-285750">
              <a:buFont typeface="Wingdings" panose="05000000000000000000" pitchFamily="2" charset="2"/>
              <a:buChar char="v"/>
            </a:pPr>
            <a:r>
              <a:rPr lang="en-US" b="1" dirty="0">
                <a:solidFill>
                  <a:srgbClr val="FF0000"/>
                </a:solidFill>
                <a:latin typeface="Charis SIL"/>
              </a:rPr>
              <a:t>Data from the European Forest Fire Information System (EFFIS) </a:t>
            </a:r>
            <a:r>
              <a:rPr lang="en-US" dirty="0">
                <a:solidFill>
                  <a:srgbClr val="000000"/>
                </a:solidFill>
                <a:latin typeface="Charis SIL"/>
              </a:rPr>
              <a:t>for the detection of active fires from MODIS and VIIRS sensors (</a:t>
            </a:r>
            <a:r>
              <a:rPr lang="en-US" dirty="0">
                <a:solidFill>
                  <a:srgbClr val="2196D1"/>
                </a:solidFill>
                <a:latin typeface="Charis SIL"/>
              </a:rPr>
              <a:t>San-Miguel-</a:t>
            </a:r>
            <a:r>
              <a:rPr lang="en-US" dirty="0" err="1">
                <a:solidFill>
                  <a:srgbClr val="2196D1"/>
                </a:solidFill>
                <a:latin typeface="Charis SIL"/>
              </a:rPr>
              <a:t>Ayanz</a:t>
            </a:r>
            <a:r>
              <a:rPr lang="en-US" dirty="0">
                <a:solidFill>
                  <a:srgbClr val="2196D1"/>
                </a:solidFill>
                <a:latin typeface="Charis SIL"/>
              </a:rPr>
              <a:t> et al., 2012</a:t>
            </a:r>
            <a:r>
              <a:rPr lang="en-US" dirty="0">
                <a:solidFill>
                  <a:srgbClr val="000000"/>
                </a:solidFill>
                <a:latin typeface="Charis SIL"/>
              </a:rPr>
              <a:t>)</a:t>
            </a:r>
            <a:endParaRPr lang="it-IT" dirty="0"/>
          </a:p>
        </p:txBody>
      </p:sp>
    </p:spTree>
    <p:extLst>
      <p:ext uri="{BB962C8B-B14F-4D97-AF65-F5344CB8AC3E}">
        <p14:creationId xmlns:p14="http://schemas.microsoft.com/office/powerpoint/2010/main" val="393425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14064" y="815985"/>
            <a:ext cx="12206064" cy="954107"/>
          </a:xfrm>
          <a:prstGeom prst="rect">
            <a:avLst/>
          </a:prstGeom>
        </p:spPr>
        <p:txBody>
          <a:bodyPr wrap="square">
            <a:spAutoFit/>
          </a:bodyPr>
          <a:lstStyle/>
          <a:p>
            <a:pPr marL="285750" indent="-285750">
              <a:buFont typeface="Wingdings" pitchFamily="2" charset="2"/>
              <a:buChar char="v"/>
            </a:pPr>
            <a:r>
              <a:rPr lang="en-US" dirty="0">
                <a:solidFill>
                  <a:srgbClr val="000000"/>
                </a:solidFill>
                <a:latin typeface="Charis SIL"/>
              </a:rPr>
              <a:t>First step for the identification of medium- and long-range air mass transport events</a:t>
            </a:r>
          </a:p>
          <a:p>
            <a:endParaRPr lang="en-US" dirty="0">
              <a:solidFill>
                <a:srgbClr val="000000"/>
              </a:solidFill>
              <a:latin typeface="Charis SIL"/>
            </a:endParaRPr>
          </a:p>
          <a:p>
            <a:pPr algn="ctr"/>
            <a:r>
              <a:rPr lang="en-US" sz="2000" b="1" dirty="0">
                <a:solidFill>
                  <a:srgbClr val="FF0000"/>
                </a:solidFill>
                <a:latin typeface="Charis SIL"/>
              </a:rPr>
              <a:t>Spotting of AOD enhancements and variations of </a:t>
            </a:r>
            <a:r>
              <a:rPr lang="en-US" sz="2000" b="1" i="1" dirty="0">
                <a:solidFill>
                  <a:srgbClr val="FF0000"/>
                </a:solidFill>
                <a:latin typeface="Charis SIL"/>
              </a:rPr>
              <a:t>Angstrom exponent </a:t>
            </a:r>
            <a:r>
              <a:rPr lang="en-US" sz="2000" b="1" dirty="0">
                <a:solidFill>
                  <a:srgbClr val="FF0000"/>
                </a:solidFill>
                <a:latin typeface="Charis SIL"/>
              </a:rPr>
              <a:t>values. </a:t>
            </a:r>
            <a:endParaRPr lang="it-IT" sz="2000" b="1" dirty="0">
              <a:solidFill>
                <a:srgbClr val="FF0000"/>
              </a:solidFill>
            </a:endParaRPr>
          </a:p>
        </p:txBody>
      </p:sp>
      <p:sp>
        <p:nvSpPr>
          <p:cNvPr id="3" name="Rettangolo 2"/>
          <p:cNvSpPr/>
          <p:nvPr/>
        </p:nvSpPr>
        <p:spPr>
          <a:xfrm>
            <a:off x="2934070" y="220397"/>
            <a:ext cx="5469702" cy="461665"/>
          </a:xfrm>
          <a:prstGeom prst="rect">
            <a:avLst/>
          </a:prstGeom>
        </p:spPr>
        <p:txBody>
          <a:bodyPr wrap="none">
            <a:spAutoFit/>
          </a:bodyPr>
          <a:lstStyle/>
          <a:p>
            <a:r>
              <a:rPr lang="en-GB" sz="2400" b="1" dirty="0"/>
              <a:t>The fundamental use of sun-photometry </a:t>
            </a:r>
            <a:endParaRPr lang="en-GB" sz="2400" dirty="0"/>
          </a:p>
        </p:txBody>
      </p:sp>
      <p:sp>
        <p:nvSpPr>
          <p:cNvPr id="4" name="Rettangolo 3"/>
          <p:cNvSpPr/>
          <p:nvPr/>
        </p:nvSpPr>
        <p:spPr>
          <a:xfrm>
            <a:off x="-14064" y="1967720"/>
            <a:ext cx="11814180" cy="646331"/>
          </a:xfrm>
          <a:prstGeom prst="rect">
            <a:avLst/>
          </a:prstGeom>
        </p:spPr>
        <p:txBody>
          <a:bodyPr wrap="square">
            <a:spAutoFit/>
          </a:bodyPr>
          <a:lstStyle/>
          <a:p>
            <a:pPr algn="ctr"/>
            <a:r>
              <a:rPr lang="en-US" b="1" dirty="0">
                <a:solidFill>
                  <a:schemeClr val="accent6"/>
                </a:solidFill>
                <a:latin typeface="Charis SIL"/>
              </a:rPr>
              <a:t>Aerosols have a lifetime in the atmosphere spanning from a few days to weeks </a:t>
            </a:r>
          </a:p>
          <a:p>
            <a:pPr algn="ctr"/>
            <a:r>
              <a:rPr lang="en-US" b="1" dirty="0">
                <a:solidFill>
                  <a:schemeClr val="accent6"/>
                </a:solidFill>
                <a:latin typeface="Charis SIL"/>
              </a:rPr>
              <a:t>and they are good tracers for air mass movements</a:t>
            </a:r>
            <a:endParaRPr lang="it-IT" b="1" dirty="0">
              <a:solidFill>
                <a:schemeClr val="accent6"/>
              </a:solidFill>
            </a:endParaRPr>
          </a:p>
        </p:txBody>
      </p:sp>
      <p:sp>
        <p:nvSpPr>
          <p:cNvPr id="5" name="Rettangolo 4"/>
          <p:cNvSpPr/>
          <p:nvPr/>
        </p:nvSpPr>
        <p:spPr>
          <a:xfrm>
            <a:off x="0" y="2979619"/>
            <a:ext cx="12192000" cy="1754326"/>
          </a:xfrm>
          <a:prstGeom prst="rect">
            <a:avLst/>
          </a:prstGeom>
        </p:spPr>
        <p:txBody>
          <a:bodyPr wrap="square">
            <a:spAutoFit/>
          </a:bodyPr>
          <a:lstStyle/>
          <a:p>
            <a:pPr algn="ctr"/>
            <a:r>
              <a:rPr lang="en-US" b="1" dirty="0">
                <a:solidFill>
                  <a:srgbClr val="0070C0"/>
                </a:solidFill>
                <a:latin typeface="Charis SIL"/>
              </a:rPr>
              <a:t>Days with particularly high </a:t>
            </a:r>
            <a:r>
              <a:rPr lang="en-US" b="1" i="1" dirty="0">
                <a:solidFill>
                  <a:srgbClr val="0070C0"/>
                </a:solidFill>
                <a:latin typeface="Charis SIL"/>
              </a:rPr>
              <a:t>AODs: </a:t>
            </a:r>
            <a:r>
              <a:rPr lang="en-US" dirty="0">
                <a:solidFill>
                  <a:srgbClr val="000000"/>
                </a:solidFill>
                <a:latin typeface="Charis SIL"/>
              </a:rPr>
              <a:t>presence of a greater particle load in the entire atmospheric column, </a:t>
            </a:r>
          </a:p>
          <a:p>
            <a:pPr algn="ctr"/>
            <a:r>
              <a:rPr lang="en-US" dirty="0">
                <a:solidFill>
                  <a:srgbClr val="000000"/>
                </a:solidFill>
                <a:latin typeface="Charis SIL"/>
              </a:rPr>
              <a:t>possibly transported from other regions</a:t>
            </a:r>
          </a:p>
          <a:p>
            <a:pPr algn="ctr"/>
            <a:r>
              <a:rPr lang="en-US" dirty="0">
                <a:solidFill>
                  <a:srgbClr val="000000"/>
                </a:solidFill>
                <a:latin typeface="Charis SIL"/>
              </a:rPr>
              <a:t>The </a:t>
            </a:r>
            <a:r>
              <a:rPr lang="en-US" b="1" dirty="0">
                <a:solidFill>
                  <a:srgbClr val="0070C0"/>
                </a:solidFill>
                <a:latin typeface="Charis SIL"/>
              </a:rPr>
              <a:t>time evolution of the </a:t>
            </a:r>
            <a:r>
              <a:rPr lang="en-US" b="1" i="1" dirty="0">
                <a:solidFill>
                  <a:srgbClr val="0070C0"/>
                </a:solidFill>
                <a:latin typeface="Charis SIL"/>
              </a:rPr>
              <a:t>Ang </a:t>
            </a:r>
            <a:r>
              <a:rPr lang="en-US" dirty="0">
                <a:solidFill>
                  <a:srgbClr val="000000"/>
                </a:solidFill>
                <a:latin typeface="Charis SIL"/>
              </a:rPr>
              <a:t>parameter provides a qualitative indicator of the aerosol size during the enhanced AOD events: </a:t>
            </a:r>
            <a:r>
              <a:rPr lang="en-US" i="1" dirty="0">
                <a:solidFill>
                  <a:srgbClr val="000000"/>
                </a:solidFill>
                <a:latin typeface="Charis SIL"/>
              </a:rPr>
              <a:t>Ang </a:t>
            </a:r>
            <a:r>
              <a:rPr lang="en-US" dirty="0">
                <a:solidFill>
                  <a:srgbClr val="000000"/>
                </a:solidFill>
                <a:latin typeface="STIX"/>
              </a:rPr>
              <a:t>⪅ </a:t>
            </a:r>
            <a:r>
              <a:rPr lang="en-US" dirty="0">
                <a:solidFill>
                  <a:srgbClr val="000000"/>
                </a:solidFill>
                <a:latin typeface="Charis SIL"/>
              </a:rPr>
              <a:t>1.0: size distributions dominated by coarse aerosols, </a:t>
            </a:r>
          </a:p>
          <a:p>
            <a:pPr algn="ctr"/>
            <a:r>
              <a:rPr lang="en-US" i="1" dirty="0">
                <a:solidFill>
                  <a:srgbClr val="000000"/>
                </a:solidFill>
                <a:latin typeface="Charis SIL"/>
              </a:rPr>
              <a:t>Ang </a:t>
            </a:r>
            <a:r>
              <a:rPr lang="en-US" dirty="0">
                <a:solidFill>
                  <a:srgbClr val="000000"/>
                </a:solidFill>
                <a:latin typeface="STIX"/>
              </a:rPr>
              <a:t>⪆</a:t>
            </a:r>
            <a:r>
              <a:rPr lang="en-US" dirty="0">
                <a:solidFill>
                  <a:srgbClr val="000000"/>
                </a:solidFill>
                <a:latin typeface="Charis SIL"/>
              </a:rPr>
              <a:t>1.5: indicate size distributions dominated by fine aerosols</a:t>
            </a:r>
            <a:endParaRPr lang="it-IT" dirty="0"/>
          </a:p>
          <a:p>
            <a:endParaRPr lang="it-IT" dirty="0"/>
          </a:p>
        </p:txBody>
      </p:sp>
      <p:sp>
        <p:nvSpPr>
          <p:cNvPr id="6" name="Rettangolo 5"/>
          <p:cNvSpPr/>
          <p:nvPr/>
        </p:nvSpPr>
        <p:spPr>
          <a:xfrm>
            <a:off x="2307772" y="5081845"/>
            <a:ext cx="6096000" cy="369332"/>
          </a:xfrm>
          <a:prstGeom prst="rect">
            <a:avLst/>
          </a:prstGeom>
        </p:spPr>
        <p:txBody>
          <a:bodyPr>
            <a:spAutoFit/>
          </a:bodyPr>
          <a:lstStyle/>
          <a:p>
            <a:endParaRPr lang="it-IT" dirty="0"/>
          </a:p>
        </p:txBody>
      </p:sp>
      <p:sp>
        <p:nvSpPr>
          <p:cNvPr id="7" name="Rettangolo 6"/>
          <p:cNvSpPr/>
          <p:nvPr/>
        </p:nvSpPr>
        <p:spPr>
          <a:xfrm>
            <a:off x="1" y="4733945"/>
            <a:ext cx="11800116" cy="646331"/>
          </a:xfrm>
          <a:prstGeom prst="rect">
            <a:avLst/>
          </a:prstGeom>
        </p:spPr>
        <p:txBody>
          <a:bodyPr wrap="square">
            <a:spAutoFit/>
          </a:bodyPr>
          <a:lstStyle/>
          <a:p>
            <a:pPr marL="285750" indent="-285750">
              <a:buFont typeface="Wingdings" pitchFamily="2" charset="2"/>
              <a:buChar char="v"/>
            </a:pPr>
            <a:r>
              <a:rPr lang="en-US" dirty="0">
                <a:solidFill>
                  <a:srgbClr val="000000"/>
                </a:solidFill>
                <a:latin typeface="Charis SIL"/>
              </a:rPr>
              <a:t>Days with enhanced AOD were </a:t>
            </a:r>
            <a:r>
              <a:rPr lang="en-US" dirty="0" err="1">
                <a:solidFill>
                  <a:srgbClr val="000000"/>
                </a:solidFill>
                <a:latin typeface="Charis SIL"/>
              </a:rPr>
              <a:t>analysed</a:t>
            </a:r>
            <a:r>
              <a:rPr lang="en-US" dirty="0">
                <a:solidFill>
                  <a:srgbClr val="000000"/>
                </a:solidFill>
                <a:latin typeface="Charis SIL"/>
              </a:rPr>
              <a:t> along with HYSPLIT back-trajectories (96 h) to assess the origin of the air masses, and with Ceilometer profiles to identify the aerosol layer vertical distribution</a:t>
            </a:r>
            <a:endParaRPr lang="it-IT" dirty="0"/>
          </a:p>
        </p:txBody>
      </p:sp>
      <p:sp>
        <p:nvSpPr>
          <p:cNvPr id="8" name="Rettangolo 7"/>
          <p:cNvSpPr/>
          <p:nvPr/>
        </p:nvSpPr>
        <p:spPr>
          <a:xfrm>
            <a:off x="0" y="5564941"/>
            <a:ext cx="12192000" cy="1015663"/>
          </a:xfrm>
          <a:prstGeom prst="rect">
            <a:avLst/>
          </a:prstGeom>
          <a:solidFill>
            <a:srgbClr val="FFC000"/>
          </a:solidFill>
        </p:spPr>
        <p:txBody>
          <a:bodyPr wrap="square">
            <a:spAutoFit/>
          </a:bodyPr>
          <a:lstStyle/>
          <a:p>
            <a:r>
              <a:rPr lang="en-US" sz="2000" b="1" dirty="0">
                <a:solidFill>
                  <a:srgbClr val="000000"/>
                </a:solidFill>
                <a:latin typeface="Charis SIL"/>
              </a:rPr>
              <a:t>The Lockdown period was characterized by numerous days of high atmospheric turbidity all over Italy, related to events of long-range and regional transport of pollutants. </a:t>
            </a:r>
          </a:p>
          <a:p>
            <a:r>
              <a:rPr lang="en-US" sz="2000" b="1" dirty="0">
                <a:solidFill>
                  <a:srgbClr val="000000"/>
                </a:solidFill>
                <a:latin typeface="Charis SIL"/>
              </a:rPr>
              <a:t>Many of these events were recognized simultaneously at all the stations, confirming their large-scale character. </a:t>
            </a:r>
            <a:endParaRPr lang="it-IT" sz="2000" b="1" dirty="0"/>
          </a:p>
        </p:txBody>
      </p:sp>
    </p:spTree>
    <p:extLst>
      <p:ext uri="{BB962C8B-B14F-4D97-AF65-F5344CB8AC3E}">
        <p14:creationId xmlns:p14="http://schemas.microsoft.com/office/powerpoint/2010/main" val="308715327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1479</Words>
  <Application>Microsoft Macintosh PowerPoint</Application>
  <PresentationFormat>Widescreen</PresentationFormat>
  <Paragraphs>114</Paragraphs>
  <Slides>15</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Calibri Light</vt:lpstr>
      <vt:lpstr>Charis SIL</vt:lpstr>
      <vt:lpstr>CharisSIL</vt:lpstr>
      <vt:lpstr>STIX</vt:lpstr>
      <vt:lpstr>Wingdings</vt:lpstr>
      <vt:lpstr>Tema di Office</vt:lpstr>
      <vt:lpstr>Use of sun-photometry to investigate the COVID-19 lockdown effects on the atmospheric composition  in various Italian urban sites   Monica Campanelli, A.M. Iannarelli, G. Mevi, S. Casadio, H. Diémoz, S. Finardi, A. Dinoi, E. Castelli, A. di Sarra, A. Di Bernardino, G. Casasanta, C. Bassani, A.M. Siani, M. Cacciani, F. Barnaba, L. Di Liberto, and S. Argentini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sun-photometry to investigate the COVID-19 lockdown effects on the atmospheric composition in various Italian urban sites   *Monica Campanelli, A.M. Iannarelli, G. Mevi, S. Casadio, H. Diémoz, S. Finardi, A. Dinoi, E. Castelli, A. di Sarra, A. Di Bernardino, G. Casasanta, C. Bassani, A.M. Siani, M. Cacciani, F. Barnaba, L. Di Liberto, and S. Argentini</dc:title>
  <dc:creator>monica campanelli</dc:creator>
  <cp:lastModifiedBy>monica campanelli</cp:lastModifiedBy>
  <cp:revision>77</cp:revision>
  <dcterms:created xsi:type="dcterms:W3CDTF">2021-11-03T14:35:27Z</dcterms:created>
  <dcterms:modified xsi:type="dcterms:W3CDTF">2021-11-06T15:48:23Z</dcterms:modified>
</cp:coreProperties>
</file>